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72" r:id="rId8"/>
    <p:sldId id="274" r:id="rId9"/>
    <p:sldId id="275" r:id="rId10"/>
    <p:sldId id="267" r:id="rId11"/>
    <p:sldId id="266" r:id="rId12"/>
    <p:sldId id="268" r:id="rId13"/>
    <p:sldId id="261" r:id="rId14"/>
    <p:sldId id="262" r:id="rId15"/>
    <p:sldId id="263" r:id="rId16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0E17"/>
    <a:srgbClr val="00C853"/>
    <a:srgbClr val="FFD600"/>
    <a:srgbClr val="FF0033"/>
    <a:srgbClr val="0F253B"/>
    <a:srgbClr val="11304F"/>
    <a:srgbClr val="8E0A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FD89C5-EF5B-564B-7E5E-B6D71BA067A3}" v="720" dt="2025-12-07T19:12:37.284"/>
    <p1510:client id="{36C94934-5391-3A92-933A-963B4E23405C}" v="67" dt="2025-12-07T09:40:57.404"/>
    <p1510:client id="{6360C8AE-A00F-452A-8F20-0C9375EDA32E}" v="846" dt="2025-12-07T20:30:03.230"/>
    <p1510:client id="{D58122B3-3765-4DB0-8214-05C92DBA4E5E}" v="150" dt="2025-12-07T19:54:12.997"/>
    <p1510:client id="{E487B831-E17A-A1D8-8016-6F4E5F959E13}" v="514" dt="2025-12-07T14:17:53.782"/>
    <p1510:client id="{ECCFDAC2-3FAA-DEB1-02E1-42A7326FFD84}" v="474" dt="2025-12-07T10:39:00.595"/>
    <p1510:client id="{F5006CA1-C7DB-30C8-DE78-0F25A09406DE}" v="657" dt="2025-12-07T17:21:26.8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tílus és rács nélkül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Világos stílus 2 – 1. jelölőszín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EC20E35-A176-4012-BC5E-935CFFF8708E}" styleName="Közepesen sötét stílus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A72E457-C4AE-B823-DBF1-0D631D3966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F7B734DF-6E1A-8E1F-FE0C-293E9A6D4E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FF58617-899C-42CE-0880-10F91DB95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EDDD4F3-BDBD-0389-5CF9-CCE8E0E9A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3793EC6-15F7-EDE4-E61C-93D5F9A17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124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BE75A0A-227C-98A4-09F0-314B7E77A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71FBC92C-BC70-7F03-D9F5-078C33E424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0D8C6F8-4689-D1A9-AE99-A642B6A38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8FAAB8B-1C65-88A4-0C7A-872C93CA9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D654AC8-7A20-C4D4-C036-C78074A04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40535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94724644-036E-2BFC-FAD8-69F6C398E5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02B4513-9256-F7DA-7DF6-69220D4661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534C81D-240A-2368-546F-6942111E2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A645608-DC2B-5EF7-9C0C-D50A6C5D2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DABEAD7-D09A-ECC9-4022-729EF725B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99551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81D3C96-6D00-558A-CB37-352F240F4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AC1205D-A158-C78C-A142-8479B3729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19EAB73-1EAA-CB62-CE03-408E343EC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F9D9FE6-5A39-A502-DE10-70F4BE59B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A6A5F46-FA76-3B0D-9130-BB0B8767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16860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0CEA04B-06B3-1A90-B892-DF4FFF366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F339C88-5A0B-D276-A05A-9953D6BCB2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C2FAC12-2890-2745-B71F-C6EF1FE5F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82480A0-D98C-6C40-BB51-F2B720133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2BE1714-9EFF-AF52-DA98-4FFA162AB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46703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622CBA-9EA6-1281-3EEC-ED845E565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0ECF933-40E6-D51B-FC38-8FA62EEA95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DE5FF0C-9225-D47C-D3D0-1728AA260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9B9BE13-934C-1D36-72D6-B23A8469A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B7F4A168-2BEC-0505-3D88-00B859A9F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B7B9571-70ED-4572-A277-FC8809983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82616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AE434C1-03E1-4809-BD52-E5274F6C0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EB32FF1-552F-E8B1-4454-7FCF64085A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2232D818-21FE-F6F8-2340-0C330C16BD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4B731E14-350F-8066-D76F-ED94428DC3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825DFAAB-B31F-F6FC-FDE3-8803BCADDE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7B7C62A0-D363-3E76-F8CD-0363773E5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C2D6D4E3-0844-1BEE-61C8-68409B541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7523DAEC-88EA-7037-548E-40DE33B74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91309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F669A1C-4F91-759A-0768-A9A64C256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E9619A69-868B-0450-A331-20AE9944B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5C9F7EA8-3E01-0779-ABF9-909EAD604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A6706E8B-655E-E6B8-C03E-4F51348A6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11735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6B6D20E6-FE8B-8035-E34D-3289FF547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EA09392C-E892-1461-15CD-FB84A83D0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42E31ECD-B76B-F52C-3E91-46F2645FC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46581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C2090E-3A71-20FE-73C0-8723537F9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7A18993-1A76-F073-94F2-228EAD8146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97FC562-56AB-7769-A64D-C078C42634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6D9C0C6-8ABE-DD1D-3884-8288CF3A7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3974A0D-9C60-3618-BF4F-EC61AA96C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36A02ED-6E21-088A-F021-5AA884EE5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86409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73BB4C4-F571-7A50-925A-DC251AEEC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28939849-5474-02BC-8B82-D313E8FCE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E374A2A4-B7F1-BD3B-9B08-F37600CFB9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1E20ED6C-7024-B328-A3B9-1A8165BF0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1EAE7DCA-C91D-CEFA-2FC9-1A3725E16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848AF643-4F7A-89F7-42AB-13527772E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66872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C1C0AA11-8FD5-1CFE-814F-3399DA93D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A0C861E-15EB-8C30-4DD6-47348284E9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8752CB6-B4E3-C850-9F13-42A90A1BD9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553DA19-FD2D-A458-80E9-F46B9E59AD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395F2EA-F0AE-38C5-B683-25C8B1F406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61190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677BAFB-3BD3-41BB-9107-FAE224AE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6823A9B-C188-42D4-847C-3AD928DB1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42784" y="253140"/>
            <a:ext cx="6184555" cy="618455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4B557F3-1A0C-4749-A6DB-EAC082DF3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24848" y="253140"/>
            <a:ext cx="6184555" cy="6184555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D55AA6-3751-494F-868A-DCEDC5CE82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03723" y="136525"/>
            <a:ext cx="6184555" cy="6184555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3BD2F4F-6851-B34E-A6D2-D9A7FEBFCD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81400" y="965580"/>
            <a:ext cx="5204489" cy="3160593"/>
          </a:xfrm>
        </p:spPr>
        <p:txBody>
          <a:bodyPr>
            <a:normAutofit/>
          </a:bodyPr>
          <a:lstStyle/>
          <a:p>
            <a:r>
              <a:rPr lang="hu-HU" sz="5400" err="1">
                <a:solidFill>
                  <a:schemeClr val="bg1"/>
                </a:solidFill>
              </a:rPr>
              <a:t>Classifying</a:t>
            </a:r>
            <a:r>
              <a:rPr lang="hu-HU" sz="5400">
                <a:solidFill>
                  <a:schemeClr val="bg1"/>
                </a:solidFill>
              </a:rPr>
              <a:t> </a:t>
            </a:r>
            <a:r>
              <a:rPr lang="hu-HU" sz="5400" err="1">
                <a:solidFill>
                  <a:schemeClr val="bg1"/>
                </a:solidFill>
              </a:rPr>
              <a:t>collision</a:t>
            </a:r>
            <a:r>
              <a:rPr lang="hu-HU" sz="5400">
                <a:solidFill>
                  <a:schemeClr val="bg1"/>
                </a:solidFill>
              </a:rPr>
              <a:t> </a:t>
            </a:r>
            <a:r>
              <a:rPr lang="hu-HU" sz="5400" err="1">
                <a:solidFill>
                  <a:schemeClr val="bg1"/>
                </a:solidFill>
              </a:rPr>
              <a:t>severity</a:t>
            </a:r>
            <a:endParaRPr lang="hu-HU" sz="5400">
              <a:solidFill>
                <a:schemeClr val="bg1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EBEEDA79-E400-4F07-EC07-59C169BE1E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20817" y="4409960"/>
            <a:ext cx="4508641" cy="1116414"/>
          </a:xfrm>
        </p:spPr>
        <p:txBody>
          <a:bodyPr>
            <a:normAutofit/>
          </a:bodyPr>
          <a:lstStyle/>
          <a:p>
            <a:r>
              <a:rPr lang="hu-HU" sz="2000">
                <a:solidFill>
                  <a:schemeClr val="bg1"/>
                </a:solidFill>
              </a:rPr>
              <a:t>Birkmayer Bendegúz, Burkus Ádám, Rácz Bojta, </a:t>
            </a:r>
            <a:r>
              <a:rPr lang="hu-HU" sz="2000" err="1">
                <a:solidFill>
                  <a:schemeClr val="bg1"/>
                </a:solidFill>
              </a:rPr>
              <a:t>Sztreborny</a:t>
            </a:r>
            <a:r>
              <a:rPr lang="hu-HU" sz="2000">
                <a:solidFill>
                  <a:schemeClr val="bg1"/>
                </a:solidFill>
              </a:rPr>
              <a:t> Attila, Tuboly Roland</a:t>
            </a:r>
          </a:p>
        </p:txBody>
      </p:sp>
      <p:sp>
        <p:nvSpPr>
          <p:cNvPr id="16" name="Graphic 212">
            <a:extLst>
              <a:ext uri="{FF2B5EF4-FFF2-40B4-BE49-F238E27FC236}">
                <a16:creationId xmlns:a16="http://schemas.microsoft.com/office/drawing/2014/main" id="{4D4C00DC-4DC6-4CD2-9E31-F17E6CEBC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6275" y="97597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8" name="Graphic 212">
            <a:extLst>
              <a:ext uri="{FF2B5EF4-FFF2-40B4-BE49-F238E27FC236}">
                <a16:creationId xmlns:a16="http://schemas.microsoft.com/office/drawing/2014/main" id="{D82AB1B2-7970-42CF-8BF5-567C69E9F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6275" y="97597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0" name="Graphic 190">
            <a:extLst>
              <a:ext uri="{FF2B5EF4-FFF2-40B4-BE49-F238E27FC236}">
                <a16:creationId xmlns:a16="http://schemas.microsoft.com/office/drawing/2014/main" id="{66FB5A75-BDE2-4F12-A95B-C48788A76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80947" y="1755501"/>
            <a:ext cx="1598829" cy="531293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C86CBC8-A814-4C0C-A287-7C549693D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AA52F4F-14E6-402F-A196-668B9CA9B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4" name="Oval 23">
            <a:extLst>
              <a:ext uri="{FF2B5EF4-FFF2-40B4-BE49-F238E27FC236}">
                <a16:creationId xmlns:a16="http://schemas.microsoft.com/office/drawing/2014/main" id="{C10FB9CA-E7FA-462C-B537-F1224ED1AC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9820" y="4236107"/>
            <a:ext cx="510988" cy="510988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8469AE7-A75B-4F37-850B-EF5974ABE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9820" y="4236107"/>
            <a:ext cx="510988" cy="510988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8" name="Graphic 4">
            <a:extLst>
              <a:ext uri="{FF2B5EF4-FFF2-40B4-BE49-F238E27FC236}">
                <a16:creationId xmlns:a16="http://schemas.microsoft.com/office/drawing/2014/main" id="{63301095-70B2-49AA-8DA9-A35629AD6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597506" y="4175798"/>
            <a:ext cx="1861486" cy="1861665"/>
            <a:chOff x="5734053" y="3067000"/>
            <a:chExt cx="724484" cy="724549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218E08C-0BEA-45C2-8C09-4141DDDA0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067000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32F6090-14E0-44C6-B9FC-C91047BCD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DB9402B-335C-4892-9E7C-C400E95BE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4371D-4448-409A-93F3-0C92E3EBD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80149CB-4B8F-4FD1-AC5E-25670C9EA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2D49A1A-35B0-4620-9D1E-A782A0E97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FF46F08-B1E4-44C1-BD4A-4191D6EAD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DB16610-3D81-4E5C-850D-5D1245C0D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12624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05501B2-83AC-4299-BE5A-8CA16B408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12624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7CF1B90-3B3A-403E-A94F-8B82945D0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6A1CBA9-4AC1-4C42-9429-3FF31DF282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1318D9B-FD39-402A-ADFA-0E6CC789A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33FB08F-B346-47C0-A7CD-1DE53E6C0D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12624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93AD6F2-6408-4A8E-9749-CB7388EF3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15D9D2F-1568-4BE3-A54A-69F52492B0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185393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AB547A7-0D80-491F-98B4-C6B7CC4F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185393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E2693CD-DAF5-4B26-9A2F-17673BF3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96EEE12-952A-4693-B161-D7071D601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4228DCC-1611-4BDC-90AA-231F67EB1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DA163C3C-D3DF-461F-B6A8-90C7C227D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185393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021D29-2980-41C3-AB83-DA93C105BC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C09C1FA-1A9D-49A7-9D73-8B777140A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244637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B8D8CD4-7B9B-48A5-BC59-0CB859354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244635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24D0A27-A8B0-4020-9399-24127726E6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68E8EBA-9F8C-4650-B9BE-38A0A56BC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A460BB3-2605-4AA2-AE1D-B9FB61EBF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E2E38EE-DBBE-4CC1-9498-E7193E1B2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24463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F191D5C-7D2A-4408-A8F2-389D2360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08F7193B-B379-4921-9F17-1841D50611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303786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4C5E53C-6003-4F74-B1CA-C7EA1E499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CB97B2B1-1CF5-46A5-940D-AB8F57F59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783F4F1-D8CE-4453-B79B-AD976E272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6A7A4C9-F24F-4F00-A2FA-29E788A0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B694A32-59D6-46E3-8CE4-E4C485C2CB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983EBB4C-28FF-41C6-90D6-5F30FC086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707659D-8AE9-49B5-AB29-ECC099F49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363031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C987ECC-9573-46EA-9C4A-7C3CAE39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36302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4DAF6708-18C2-4082-B024-6CEA32AE0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2CBB5AE-39E2-4D9B-A834-64D31B003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4592DE98-77BF-4E8E-AEB4-1934207BAE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AF5D9A0-BA94-4D2B-8479-26C55355B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363031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CAA6A8E-7ACF-4EF7-AAD6-734A009DC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3DD3695-F212-4BAD-BBB3-EC1F62474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422181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B1B3ECB-7594-4C5C-B62B-E686C0A89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4221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EE54C3C-D9E5-4782-B8F6-058EB2D63E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AE78EEE-DC43-44E1-AB47-ACB80F94B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47D67EF-1141-4582-866E-FE02FB236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9ECC931-60A1-4628-A34B-4B68DA3CC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4221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A587D2BE-3417-44AE-BEEF-57F88CEC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CEB2ED3-A08D-4286-B75D-893289F3F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C7DB7BB-8173-4377-85B0-032B7BDAB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3EF69B4-3F48-4509-8BF8-926E23BC1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C1A86650-1EF5-46E3-885D-96985105A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47EBBDE2-BD90-481F-A671-34E2186FB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7DAF1CB-838D-4C5C-8FB7-76BF677FE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4573DA8-D2F3-4644-AC79-83843615C4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12624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1AB53B8-0D5C-44BD-A2A9-ABBF659E1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9B7FA60-B453-4877-8D47-CA1209DF9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7A6D2414-BCCC-40E8-B990-47642EFE96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0F37C2B-B7E6-420D-AD39-3AE4A2FBE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12624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F6417E45-D7FC-40B8-AD49-941B28D18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12624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2A8D1963-0C59-476C-AAFA-A7AF4FF50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18539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BE777A9-EC29-46FC-AD21-AC7FD89B1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63BA1CE-93FB-42C7-8381-765E50023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7F30F275-ADC8-4FD1-8B4B-673B37517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B20529C-F2DD-4607-8DEE-19A9329686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8029A9A-DFF9-49CE-8CEE-95A6695F3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185391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6822C2EC-B05D-4CE6-9D59-164769D0E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244634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53A0760F-F576-4A97-94AF-8BBE590844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A76721C-646A-4910-AD1A-BE6B67767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65D4766-CAEC-4074-A9E2-6110A1238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4F1A0AC6-319D-49D8-A4FB-17A70E8E8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79502B48-2B92-45BF-B9AC-1102B38078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24463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363AFA7-321F-431C-B2FD-ADCB4D24B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33EDDE1B-7379-4973-8CFD-F3C737104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1F20B58A-2DB8-46B2-9E93-9C8C817DC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5A3EF12-3DA1-4505-A44B-1B9634887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B08812B-9264-47E7-8EC8-1233869F6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A29F226-A243-410B-BEE4-EBA9DD76F8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30378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DF57348-F837-475C-A7AA-3C7210041E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363028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E41B89A-9A45-4947-ADB0-940040049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6C1F1525-32BC-46E1-84E6-C2BB88730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C73A8972-BA44-40C6-B045-83E78C4D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C196E956-03D1-4F79-826A-A2F5E3DEF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36302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DA7B07B-EAC8-4FA5-B14F-3ABF8BA7A2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363029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3C28672-FF9E-4FE0-AC47-2FDD26CD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4221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E347BAB3-EA9C-4ADD-AE5E-28F2E3C53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4221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21920C4-EE31-4F03-A0D5-A280D3F4B1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4221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EBB3D05-4C78-4F10-8D03-8909DBCFB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42217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C65F531-84E4-463F-8791-EB6EDFA63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4221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63BB6A3-D482-43F2-9F5F-20E163CC44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ABDCCD34-EB5D-4194-8A28-1424E98AE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481330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058544E-163D-4FFF-9A69-0B3A3F2D66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48133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11041486-0577-4F0E-8DD5-5E20E26729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71D11099-C84E-43AC-9F20-92460E170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598FB87-8AFF-4C56-9E2C-776F4641E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701E761-16DE-4350-9718-DD81B37FB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48133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552E747F-E415-4348-A11A-4CABCB64B5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6472F13-E6DE-4469-9563-F478261B6E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54057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5C72FE15-910B-4622-A14C-AFA2DFCC0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540575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AB8F759-DEFA-4D35-B76E-6D3034FB7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A1BBCEBD-DCE2-4354-B878-49ABEC367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CBB3A18-0021-403F-8E24-8805829B4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DF7AAC-1EC6-4409-90AB-DBB984883D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540575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5B9999E8-7D25-4049-8328-685B556DC6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E77FC8A9-DEAE-424D-B460-12E0F3268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5997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54F9C69A-0DCF-444A-B970-32B412048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5997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8BD94DDA-54FF-48EE-9DAC-C0EA6F91D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E18A6989-0132-4CB7-BB68-EEBC4E0806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A1357332-D19F-4C2B-B474-21D5539B9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295C7590-8B80-428C-95A9-638B26542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5997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A0E8A31-7520-4726-9D96-43BA87407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407EEE0-5D8E-4CCC-A91B-0CB523227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3" y="3658968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799DFCC-868B-4257-B530-8E8D616CC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99" y="365896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F7F5EEB5-FE82-45A8-97C4-88460ABAFB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49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CD76E4C7-EB07-499D-9BC3-FF39C8B61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86EFDF8D-E5F7-4EB8-B8DA-3CC7E21D88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5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A6506B-EACA-4FB2-81AB-E028F44786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0" y="365896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93E4771-2787-4901-93D8-7E90F3F479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0EA31773-15F1-4605-8787-6891ABB21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718118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302C213-2CD5-4168-9534-111E6E81A8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71811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B9B36C24-2336-41FD-BAC4-6CD69DFD5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CA3AFAFE-D376-4A7B-928B-833531472D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6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C685A00-A4F7-4250-BAAA-70978DADE4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E52682F3-EDD5-4BDC-BB19-A4540873A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71811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C5E1880-CFBA-4547-9C23-6D2C43304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439AAF4F-2AAD-4A02-A7FA-FE28D5286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7" y="3777362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05614144-9309-41ED-8E05-839A6EEFF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1" y="377736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4324D6F-A81D-45F2-BA36-C53F1AB0C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3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6B00668D-07BC-47CF-9D1E-F94EC7C56F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701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CF78A89-29F2-4973-8463-DF3C57EFB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54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5BCB645-FB02-40FC-99A4-06CA3F1B2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102" y="377736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6115A3A-2FBE-4633-A426-37D05BC07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50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AEFD8D2F-B95A-4C0A-AE85-53171B29F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481330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4DD4F397-1F35-4E06-8EC1-8F58C51912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031E5E0-C77D-49F7-ADF2-258D23052D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F044DE9-FE64-4C30-8191-7E1547880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9B18BCEB-85ED-4077-ACB7-FEB2F6443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00C0927E-2CCF-4F8E-8A54-22B8A93C97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48132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D0C3350E-04F5-4FED-9991-4DD964E099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54057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43D0338-A6C9-4866-8D0C-072664518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5405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0EA171B-27E2-4100-9D5F-123CF6E7F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54058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2FD540C-F3DF-40F5-B2BE-BBD113EF4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54058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7768D93-FAD4-4236-969B-B8EE8E88F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5405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0F5E0490-21C2-4EF6-950D-38814F32C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540588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E981C9B-710F-4034-AE82-28B1B07245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59973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C62C2CC-DBAE-4877-8F55-02FE00AE8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8F57D8B-1988-441F-9DAE-A525DA5E9D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6715F028-3A13-4D5F-86C4-74C0AD81D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C6C9B50-47B3-44E7-B897-43D010A18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59973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3F602F0-702E-4D5F-A4FC-0E602C02B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F379870-B34C-4DFC-9F0A-BDAB8C89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6589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641092AC-FED1-4D1D-B57C-0AC883CA95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EA8A0B5E-5BB1-46AF-AC31-7D3756F3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C519384-2192-432B-B768-64B4BC2DA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3C77A9D-44F0-4289-A611-D8AF81357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0A54AEDC-E418-4E02-A713-6CE30C0CDD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41" y="36589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24FECFE3-9F31-47B0-B17F-CF2A1CEE8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9" y="371813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8167DF4-8B16-419B-B7BA-2FD5FF6CC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50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A543D24F-44C0-4DDF-A30E-8C8407548F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5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63DEAE3C-3931-41EE-B4A1-F9385602B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5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11945CD-32F6-4C09-82AF-551051231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92" y="371812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109F44F-512F-4792-AED2-ECA80DDE1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40" y="37181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9B9E19B-BC56-46F2-BFFF-1688CEA55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777375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F573BDDE-4AED-43FB-B8D1-B5F3708931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50" y="377737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FFDA684-6DFF-4629-830E-6F2ACAB8C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6" y="377737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2E23250-6349-4726-AF61-08A57B3A2E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55" y="377735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8536AAE6-5497-4B0A-9C9F-4EAA1BB32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314" y="377745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52B72898-B9DE-4574-BB20-0C317954D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46276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99050EE-26AF-4253-BD50-F0FCD965A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284" y="575361"/>
            <a:ext cx="5707277" cy="5707277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79145879-23AE-3498-D992-1053719E3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8452"/>
            <a:ext cx="4974771" cy="3587786"/>
          </a:xfrm>
        </p:spPr>
        <p:txBody>
          <a:bodyPr>
            <a:normAutofit/>
          </a:bodyPr>
          <a:lstStyle/>
          <a:p>
            <a:pPr algn="ctr"/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Takeaways</a:t>
            </a:r>
            <a:endParaRPr lang="hu-HU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2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3117" y="1193254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Graphic 212">
            <a:extLst>
              <a:ext uri="{FF2B5EF4-FFF2-40B4-BE49-F238E27FC236}">
                <a16:creationId xmlns:a16="http://schemas.microsoft.com/office/drawing/2014/main" id="{D0C78466-EB6E-45A0-99A6-A00789ACD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8" name="Graphic 212">
            <a:extLst>
              <a:ext uri="{FF2B5EF4-FFF2-40B4-BE49-F238E27FC236}">
                <a16:creationId xmlns:a16="http://schemas.microsoft.com/office/drawing/2014/main" id="{E99F76E4-5DFD-4DBE-B042-66FBCD118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0" name="Graphic 4">
            <a:extLst>
              <a:ext uri="{FF2B5EF4-FFF2-40B4-BE49-F238E27FC236}">
                <a16:creationId xmlns:a16="http://schemas.microsoft.com/office/drawing/2014/main" id="{5468B3A9-705E-43C3-A742-0619B0D8F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9D439AD-5D67-497C-B831-D17FC3E59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3F54BF2-C71C-45C5-9408-3B5E011B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BBABE17-DB56-44AB-934B-63C07C79F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483D20-A128-4076-AF54-88646172B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5EFA818-FDDA-49E9-B11F-E9DC1854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A1F8728-F8F7-4828-A718-A15E7663E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DA1F73F-AA1D-41D7-BAAB-292FD94A3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441DEA-C85E-4B9C-A48D-8437854C4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5EBAA20-1368-4495-8D7C-820FAD8E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FB92591-626C-4D2B-A3E6-EC8742D67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392448D-513F-4528-9D8D-A15198204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1946BAE-1546-4EA4-A108-A799BF5D2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A8EC93-6A35-4D37-A8CB-59362BF87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FC3ECA2-E914-4D83-ABF9-B9FFD96E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2B1108-9AAC-4F10-A64F-0D6963E5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84CDA0C-B2AB-4791-83B1-C053C061D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857BF6B-E0CA-49C0-8827-B44CE8B9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D7B06A7-ADDF-4F27-B11F-08422FC18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8B0DA6C-71D7-4FCB-AE4C-035E0ADB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B078173-ADFB-480D-91A4-4D71C010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AA4027A-C97B-4C9A-B04C-EBE21122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06DA92D-C6D0-4C7D-98CF-D9576912E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6601653-3941-4C9B-BD39-62EECE23A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BC4A394-4FFE-4BFE-9A59-2B624E07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B4EABA5-FDCF-4F6F-8FF1-6FDFF5058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0F3C940-2320-488A-B24C-AB0A4FB5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525BA82-37D8-47ED-AFF6-AE57124A4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2D78955-C80F-4DA3-83AA-D28A5A6FA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C23DAAC-7C06-4012-8CBB-8E3126B68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0D19F80-DC80-49EC-8EDD-7889092C1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1F50BB3-EA39-4693-BAE1-1101EF0A4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0EFD45B-69A8-47F6-A5BF-779F7EB49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E53C464-7272-4EBC-830B-CB29A9698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6BF10CE-C2AD-487A-9402-8D5C746EC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064C7FE-F8EB-47EF-97FA-348A52059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991C553-06A1-4F26-BBBC-80F7E11E7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CE9C081-2191-4C84-956E-F106BB01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92F6F03-BC34-40C6-8F17-7A169CD72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5101B80-7351-4F0F-AB7D-3E40B4D26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570EE1D-95AC-4660-8E96-7C8A36FEB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85D9A56-2D15-4E0A-B981-E168F0906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8D0BA2F-9273-4EAA-AD17-C4EFE1140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12CC54E-7976-4DC9-984C-45C2A23A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C8A3FC72-9FF9-41F6-97E0-45A0FEE94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8918C16-C9B6-40D5-93A0-DB547B644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05612C6-4858-4854-A3D3-90CF1E1C7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8E88D77-C726-4008-849C-DA7361F88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4CFE7CA-C955-4365-90C3-6272CB9A3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8B43FC8-B81C-490A-A346-4C6235DA8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14D0221-0C97-4C71-B535-7506956EF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ED0C44EA-BD25-49A3-9EB8-9D8DED7C1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3C9CCF2-15CC-4F7D-87F5-7FFEBAC9C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AA321D8-1D2C-472C-A2DB-EBB74498D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4680C1-4BB5-45DB-A558-82514418C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94F4CEF-82DD-4CFB-8EE3-4AB115F6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4F186C9C-C620-4426-A674-E40F808F6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929942C-BA3F-40EF-94DD-4A5C22C5B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234974B-3555-465B-95A7-1C63CE738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E38F9FD-48AC-4C3E-9E75-D1C0B555E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AA72E26-5C3D-4231-9042-E00AE43E8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684433D-3C9E-4C19-A801-D51CF3064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ADB0C3D-A021-4F40-93B3-76B61334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1781C18-F408-401D-8A86-99FFBB989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9D958D9F-E4B0-48B1-ADA4-3053AFB5D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3EFCD46-F0FB-499C-81B9-3508FE5C8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B6A130F-CB85-4BDA-8DDF-8DAAB2F7D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359DA40-CA94-4B1F-9BE6-C800BEEC7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3304FCD-8DAD-4BC8-A16E-84DDCA07F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CB4864C-8F67-4BE7-89CC-664EA25EC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845F543D-67FC-4640-A2A1-69DA6D052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BDB2A9C-60E5-4F7E-BA2B-4DD1595FB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2B10DA2-D88E-4952-BDB5-102E61B4B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C5F5BED-3698-4F52-9977-D8CA2DC03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E19CCEBC-AD20-45B2-A751-42B40BB31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978AD9-9A35-4B89-B3BC-61E54AD9E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77D8C808-AFC9-42DD-B253-004890379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ECD0BF1-7C64-407E-8306-4C447B1D32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953B0F94-AC35-4CB2-878D-1DC7D68BE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8EA50C2-BB5F-4368-AA91-67B207C1A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E45A7FE-0A45-45F6-8417-EBDA5A12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A8B8DC8-F88C-432E-A8C2-8D13FE874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02C5430-233D-49F7-B852-181D2B2F6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6DB286F-9E15-441C-8697-57007B76C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34DC0EE-15B7-44AE-A7DC-8B5E22688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FBE9900-F640-4248-9C4C-EDBE5E00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7FF04AF-F86B-49F8-AAB5-DA696591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10DCFEA-4572-47A3-A6BE-7B21F575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A42ED8E-CCC8-478F-9EF4-625B63307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46DF8F4-DF09-4E6C-887F-C9269E56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7FF3916E-5C82-4956-A88B-81BFAC91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E5CF7AE-ED45-4AB5-9AEB-56FC964BF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CFB132C-BEB1-4897-B1A4-97422811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EE49F21-E336-41BC-8256-85A9AB597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62510EE-BDCD-4393-9AD7-2D0C9A722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420F94B-4F00-4C6C-97E3-BA5B5E687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E712560A-A110-4132-85D5-21BBBFA8C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1E3102B-23D5-43AE-A67D-583AAA52B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D5ABE4E-EB80-423C-BBCE-9C1B77D9B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BEB8CCC5-38F5-4892-A00B-14B645BBD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860175F-F7D5-4464-AD61-5B435528F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E28C20B0-98AA-4A5B-8CE1-236A3F6CA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A56719F-13F0-4B75-8C04-DAACD8FD8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30555DA-285C-4859-83DE-B16FF6DB1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7AF00E9-C8D6-41C4-9703-5468F51639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D07F88BD-A2E8-4F25-BB43-9372C6C9F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FAE35DA-8283-4F4B-8C00-FF8EFE39B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40DEBE-A255-48E2-B7B2-AE881651C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E968FB9-507A-4F2E-B346-15995081B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DA99BD8-9C2B-46BF-AA27-ED405540D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50C84F67-D2C2-48DF-8537-DF99C6024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5CAEB9A-26A6-4FBF-916B-19FC9B0BF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4DEDE1B-4819-4E4B-849E-330D7DF56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441B73E-F19C-4313-8F46-F600603B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14FE805-EF51-4859-A6DF-CF75F9A0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624CF2A5-BD9E-4570-8560-063BC70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BEC415C-7946-43B2-9AC8-348B6B5CD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1B615AD5-3365-43D4-8E16-377A2A2F9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9D184DFD-DD33-491E-90FF-6E4ECA26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31B62FE1-0262-4B09-ABEA-8AA010137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20C539C6-FAA9-4EBE-93D9-1F946E144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8C6EF3FF-09E5-4099-A49B-CA364A6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B3C5E06F-8F1E-4771-AAE4-B34B1D6A3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538D5AE9-76CC-4AE4-B026-656EDCB01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30F1A9B9-52AB-4527-BD4A-1802F7C960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6A57D78-C020-4EEF-971D-0C8802889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666D7A3-5ABF-4EDE-A0C5-F2099B2D8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3BC460A-E0FF-4658-A2FD-A3AF4D51D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6467CC2-3AB3-4D37-8323-385B7399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63A1F58-33CE-4EDF-B902-3F43F69D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DCFAB2F-7E88-4A57-999A-2506A1FE7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71BEB66-3787-441F-BB54-80C05C6F1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641DC095-611E-4979-8664-6C0EB878F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210B9ECF-D859-4919-A9D6-3208548F0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FBC31D4-7E98-452C-8A87-822DE0432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E302346C-F328-435B-87ED-447C6F854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4F507E-9E94-432E-AE8A-A6CB2C5D0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FFAC4F0-FD7F-4943-B60E-E276F8B23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A5D871-92FD-43C3-BF94-0B524FA7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6A79A241-1665-453E-ADD4-18892D4F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1EABE18-4189-4E07-93C9-9B76673E3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658A0EE-6F09-4EF7-B5E7-F23A556B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5EB019C-C95B-4DE3-BD17-DC20F8007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948B3ED-79C1-47C8-B712-0BFB5536C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3387DB9-900B-422D-90F7-C5C7EB5D5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48FDCCF3-E6D6-4CD0-9D47-02FE785C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C14E8F6-33F6-47CE-9A24-EA71D7149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F78CC38F-63FC-4552-B17B-8D79D3C8F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9042823-A002-49CE-B03D-ED1291DC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96EFC6CE-198B-489B-B1EE-72CE84262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9FEA23D-54D9-45D7-9325-1E2F638C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DB04EE3-370F-49CE-BCFE-C2999C3CF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BCBCC34-797D-41A8-8AD1-7E03E1BBF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AFF5C1F8-0EDE-4835-89E6-1FCB2EA39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6171D504-6300-457C-AFCC-064DBB3FC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62ACE739-C8C4-4495-B04C-C3AFC4481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F4771CD-CDCA-4FFE-8EF5-E42D1781E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10C0BFE-A8F9-4E21-9DFD-37A4D26C6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D8D4EF9-4EF7-4538-A4AE-439F9335E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E0500AB-5662-43B9-95C2-2EC80CC54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84021AD-A6A2-4CDA-A953-72FBA7598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D1FBF47-CAC8-4385-9DC7-C9BB6167E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BAEE482-005F-4288-8D66-09EA246C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C5DCF49-33DE-4AFF-818E-42F59F280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66903F3-208B-46D5-925B-254DC742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2550D219-E342-4A38-BB89-575C1EE7A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5B5485FC-95D0-4660-9594-2C9BD3B77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EA358DA-C7E8-4DF8-B7D6-CC582956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990E8BB-4369-4845-8436-A6F3FE1D1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D6C050C5-1951-434B-A7FE-D271E73F8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1" name="Graphic 4">
            <a:extLst>
              <a:ext uri="{FF2B5EF4-FFF2-40B4-BE49-F238E27FC236}">
                <a16:creationId xmlns:a16="http://schemas.microsoft.com/office/drawing/2014/main" id="{773717CC-ECEE-4ABF-BA61-C59F468017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>
              <a:alpha val="60000"/>
            </a:schemeClr>
          </a:solidFill>
        </p:grpSpPr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9A4FAE41-62DF-4B8E-BD66-8EC206E0E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64C7F1F-5546-40DC-A16B-C9A3E45777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45583216-FC24-4B75-9703-DBEC401FF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2FD0A70D-2E7E-4048-8145-0F45EDBBC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703C78E-D176-4455-B7B5-2DB4F418DB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AD23B98E-D1FB-4BD9-BA4A-060BC8266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C1541992-EEDB-4D6B-BDA9-B66E58A17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08072B3B-B852-4186-ACFE-F61425132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7B5DD2CA-BCBA-4F3E-B472-84006768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7335DFE-05E4-4D45-B035-1D85E7648E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ADCF9375-A092-491A-960D-A4DBB376C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341599-7E99-490F-9AF8-07EAE5C8D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1C55EB0-818A-46E6-8D53-550310029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319B036C-5BD8-4F3B-8935-96D50F410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A8445880-106C-4DC8-A250-D132F0D6F3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52AA1DD-5DBE-43CD-9B85-63C762692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2A412466-ED73-4944-83CE-224B1769C2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807E195A-10DB-494C-A547-E1D0C6F61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CD4AECE-734D-4B90-984F-B2ABFA2B6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927072E-8001-4AD1-A4C4-2EDBA3BF8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99D6F50-E593-46A3-81D8-73389276B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7A96E600-84B4-452B-AE40-295FC5807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BBA17AC-C1AB-4BFC-A051-457275D1D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488E850C-90D5-4D0F-A57D-7809327EF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9F98D808-AB13-4D8D-B4C5-9D32153462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5AFFBC0-FF37-4117-86FA-21ABDA17A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ED0AC42A-17B0-4154-968C-CAE2A04C2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4A7A31A0-8490-4B9D-B9CC-7FF28053E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188899C-6A74-43D8-B36C-F86B278C8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1537EAA6-95B6-4674-A7B9-40F9AB7F59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F4B29507-C08F-4764-B703-0EB33A0FA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4200E500-6A99-47FC-A30F-FA4C85DA8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558677C-76AD-451F-AEEE-C5FEE4179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9E472E5-A81A-44E7-AEBA-C3A593497B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5CD54F54-9E41-4635-A533-6CC6515E1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2D6F46-74C0-49D9-8CD8-BC125E973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6FAA6EC-EDF6-4522-ACD8-8D4F7FF872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5F8364DC-ED1A-482D-A418-7941B199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1896D361-70A8-4528-940B-F306550F8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4D1CB00A-0CE1-4E25-ADCE-9562845F5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1B6761E-B7C6-4218-B95F-F6DEC0066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A081177-DAC3-4667-91A1-4CC885D4A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435007DC-BB8D-43BA-9598-AE79AA262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46628B8A-02EC-44EF-B52C-5EBAFBCF9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DACEC99-8F4C-495C-8EAA-670A3A02E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C8EFEAD4-1425-4357-9D8A-F326DABC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FDA70E94-A082-47D4-B4F8-142AEF1DC3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10E96E8A-1EEA-4F1D-8CFE-12DC9B9E7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B12D7CC4-A548-4FF7-A6B2-9151CFA9E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CB3F1C68-B597-4669-87F8-C80124ABE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A57037D2-0958-4F34-815F-C8CA7F86A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0AF3969-3F11-4157-B4B9-33B131462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1D613E3-18F5-4426-ADEB-DEC123E16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1DC25548-A3A9-4018-A29B-6972D353F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7EDE6372-94D2-435D-BD43-A20072D80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29575A6-77E2-4199-8F0A-27C89330A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2EB506D-59AD-4011-80F8-36A2BDB95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92FD46FA-14EB-46A2-B4A3-ECD1F49BAC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1CD84E07-49A9-40E3-B34C-91C156C9C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3090306-C384-44A0-8C38-77397133B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3515E97E-31A4-4273-AB55-8EAD74CB9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2F63CA-0494-43E2-A0AA-37C35C832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5389A040-E4CC-4CE7-8B9F-40ECA9ACE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BA51B23-705C-49BE-B606-8A9B623E0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B16EF17A-F451-4B5B-9052-33A9116E9D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1B20B7D1-27D7-4E1A-A317-E9E7A105A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3FADAF-FD1D-45B2-A40D-EBDD536E7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301257BA-BCE2-4479-A04F-A9DBFAF92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19D0ABC-04D9-405A-A52F-5EEC01762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23AE5C7-608A-47A7-B7A1-55662B70B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957BDA1A-3081-45EB-A31E-3F98EC6DC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3DDA50-C794-4DC5-8297-CFDEB8DCB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FA42024A-A832-4635-9CE6-B968232CE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564D00AA-3E68-4F56-80A0-08D5DFFB6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988A711-E3E8-4172-AFE1-60E93FF10A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7A89FF34-EE34-461C-A3EF-73AC3801B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80D55E43-BE59-444D-B32B-9C0306A12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639C823F-B16B-4DF7-BA6E-0D832AAB2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E623C08-172F-41EA-90CB-59ED0D583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4C0577F-0FF9-47D5-8C6D-FC7B4CC3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0C80E9D-7909-4C52-ACAD-80FF874F9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2B9598CE-4E74-4A54-BAB8-59379D211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7188EAA-47E1-4B73-8682-C74A0421B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36900E8B-61F2-411F-B29F-A9CDC6E81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0A25598A-334A-487D-9604-4753EAE81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C8DBE472-045A-491C-AB7C-4153EE2B0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2F6DD374-5D5F-48BB-8135-8F37EE2C2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86B8A5A-00D0-4291-937B-931B3F19CD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9C10BFA-8067-495D-810E-1F4085F7B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51F94E69-8294-4AB3-A457-3BD4ACF085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D2859C5-45C5-4EE2-8272-0FA7A0235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14AFB321-1B9D-41AF-9686-8C689A3F4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5C4403F4-D893-4E4C-8DFE-E79AE6A62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BA894316-677B-4B51-AF19-0D3FAF96A7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07FDE9AD-8F5A-44B0-AC7E-30148150D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4D0E6BA-489D-4EA4-994E-225F7D078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7EDFBCCB-EC92-4860-BBDB-2EC6355FE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459DBA8E-2EB0-4C51-A161-2C595B89D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FB1BA285-9A95-49B7-A098-F38400D92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29C405E-90F5-4AB5-8B5F-3CA2F1815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F7214FFD-3321-412F-9CA5-4BC6E874F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F16C3D8-64A1-443D-92A7-EA97518A6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7E4EFAB9-436A-4B6B-A16B-8DA3F614A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037DDFC3-D7A5-443D-8417-D723296DA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53AC142-F4B4-47E8-BBEE-F7D0F8547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890AAA82-94E2-41D0-AE92-9C87195CC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FD33B856-EF4E-40FC-BDA0-9E26203D0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4AEBF58-C8A2-4D00-9AFB-B5012AEA36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270E55-4211-4529-BDC3-29B80BDF5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16DD7E91-EFBB-4DD7-B30F-4A13C20BE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96260F31-66FB-4E2C-801E-701C2B859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5FEE1C9-3961-4400-AD3E-B5AD93A47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34E1BE05-269F-4A13-99FE-2A973A0E77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2D591FBD-65C6-46C4-AF19-875D652DC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85F7E635-CB45-4346-BBFB-10FF0576A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3BDAC885-F0B3-4D66-8587-438465298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3427A7E1-71C9-42CC-9CAF-53642DC4D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20BF60C4-2E5D-473E-96B6-D22BB8536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C4703732-1088-4448-ACC0-D8BD901B2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777D706-23BF-4962-98D3-D5AE7DF4E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783FF777-4C59-44D0-9441-2B40E0A70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2037F33C-65F4-44B6-9CB2-D32D1552C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73BA403-F3FD-4D76-A516-5698375D6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AF0D29B-415A-4327-A4B4-B5DC8F0AC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374A9388-F55E-4F94-817D-5BFF0B59E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0C52183-F223-4E0A-B713-C91589CEB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6BEE030-DC6B-4CB1-A01B-95CC82552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2D41CF67-37BB-443C-85CF-2A05174FD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65A449CF-396F-45B8-B268-6824A4E89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9C20A7EF-7013-4D6C-ADD8-868A931DF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F787692C-3BA9-4D4D-82F8-E497797AA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A6D539D6-A55E-40F5-83AC-A77340524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D4D7922F-CA55-4202-B99F-ED303E7044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4120C846-A602-4B6C-9C07-11D2B0F8A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4B5D527-4684-45F5-84CE-73642492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FF31CF21-8169-4D45-A115-9CF8D371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DA8762B9-9CD8-4676-93F5-6C9358A94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A183E80A-70D1-4F52-A92D-D396648CCB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3FBB0F7-E17E-4890-9B66-3625BA146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08E7BF1-2D4D-44AB-A5CC-0ED91B846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4B468C4E-6F63-4172-AE1F-8965744DB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74C7149-F567-4D55-8F48-511DCF3A8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54A551FA-7E10-4D28-9A10-B9A06C0780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D04F3C0-CE2C-4B8D-A5BD-0E994FD8D9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D2EA9230-DD52-48A9-B268-56744EA50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43A05F5-A8CF-4D01-AF12-95D1ECAE4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1F47C6BC-BD1A-4291-B018-05E5A72E4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E5B89844-FD17-4048-A3F5-35E390C6E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B5593F34-8B0E-4D34-9781-B594E2F5D7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4428E4BB-2263-4D19-8254-C9B54B85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2366216E-6EA2-4872-8370-C5EC22520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D66F8E3F-BF33-4F99-A1F0-EB5885BF2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EB506747-ED9D-43EA-BD67-DF7971849E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C803CE8-FFF7-40EA-AF62-102724C32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7EF6FFCA-06CC-4395-AEB0-425719A42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0D95F285-AAC0-4F32-8665-2677878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DFCCA2E-BF12-4D26-A5A4-A03387546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ABEAC60-6AC3-4D6A-95F9-2E79F6BE00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FA6015B7-49FE-4729-B2F4-585F0F305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D611DEB1-76FE-4625-9449-88E52D15F4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97F031C1-1AA7-4CA7-ADD3-E0577626E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96F5D0CB-22E6-4536-8403-F42527F31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A32718AB-7401-4F66-9C77-E06C3CF7C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85B6B5F1-D1E4-45A3-8117-348D02D2A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34869FD-184C-42DB-B9DA-293DB67E5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A781504F-CAFD-4201-B288-8B4A809B43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D9FC8348-2BA6-4631-8AA7-D63CD898C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1AF95A2-64EA-45E2-A43B-1EBD56910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CFC80050-240D-434A-BFCB-DE4DA4FAF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44FF601-A05F-3AF1-69C8-687705205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6"/>
            <a:ext cx="4974771" cy="43513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just"/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Lasso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Logistic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Regression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performs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better</a:t>
            </a:r>
            <a:endParaRPr lang="hu-HU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just"/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More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than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70% TP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rate</a:t>
            </a:r>
            <a:endParaRPr lang="hu-HU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just"/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Not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recognizing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a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fatal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collision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is more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problematic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than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classifying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a non-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fatal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as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fatal</a:t>
            </a:r>
            <a:endParaRPr lang="hu-HU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221578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F51F8D-81BA-5561-FCE8-A8241403D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99050EE-26AF-4253-BD50-F0FCD965A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284" y="575361"/>
            <a:ext cx="5707277" cy="5707277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45829F29-F2CF-8F9D-AEF9-6F6226DB7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8452"/>
            <a:ext cx="4974771" cy="3587786"/>
          </a:xfrm>
        </p:spPr>
        <p:txBody>
          <a:bodyPr>
            <a:normAutofit/>
          </a:bodyPr>
          <a:lstStyle/>
          <a:p>
            <a:pPr algn="ctr"/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endParaRPr lang="hu-HU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2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3117" y="1193254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Graphic 212">
            <a:extLst>
              <a:ext uri="{FF2B5EF4-FFF2-40B4-BE49-F238E27FC236}">
                <a16:creationId xmlns:a16="http://schemas.microsoft.com/office/drawing/2014/main" id="{D0C78466-EB6E-45A0-99A6-A00789ACD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8" name="Graphic 212">
            <a:extLst>
              <a:ext uri="{FF2B5EF4-FFF2-40B4-BE49-F238E27FC236}">
                <a16:creationId xmlns:a16="http://schemas.microsoft.com/office/drawing/2014/main" id="{E99F76E4-5DFD-4DBE-B042-66FBCD118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0" name="Graphic 4">
            <a:extLst>
              <a:ext uri="{FF2B5EF4-FFF2-40B4-BE49-F238E27FC236}">
                <a16:creationId xmlns:a16="http://schemas.microsoft.com/office/drawing/2014/main" id="{5468B3A9-705E-43C3-A742-0619B0D8F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9D439AD-5D67-497C-B831-D17FC3E59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3F54BF2-C71C-45C5-9408-3B5E011B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BBABE17-DB56-44AB-934B-63C07C79F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483D20-A128-4076-AF54-88646172B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5EFA818-FDDA-49E9-B11F-E9DC1854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A1F8728-F8F7-4828-A718-A15E7663E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DA1F73F-AA1D-41D7-BAAB-292FD94A3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441DEA-C85E-4B9C-A48D-8437854C4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5EBAA20-1368-4495-8D7C-820FAD8E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FB92591-626C-4D2B-A3E6-EC8742D67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392448D-513F-4528-9D8D-A15198204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1946BAE-1546-4EA4-A108-A799BF5D2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A8EC93-6A35-4D37-A8CB-59362BF87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FC3ECA2-E914-4D83-ABF9-B9FFD96E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2B1108-9AAC-4F10-A64F-0D6963E5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84CDA0C-B2AB-4791-83B1-C053C061D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857BF6B-E0CA-49C0-8827-B44CE8B9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D7B06A7-ADDF-4F27-B11F-08422FC18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8B0DA6C-71D7-4FCB-AE4C-035E0ADB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B078173-ADFB-480D-91A4-4D71C010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AA4027A-C97B-4C9A-B04C-EBE21122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06DA92D-C6D0-4C7D-98CF-D9576912E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6601653-3941-4C9B-BD39-62EECE23A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BC4A394-4FFE-4BFE-9A59-2B624E07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B4EABA5-FDCF-4F6F-8FF1-6FDFF5058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0F3C940-2320-488A-B24C-AB0A4FB5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525BA82-37D8-47ED-AFF6-AE57124A4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2D78955-C80F-4DA3-83AA-D28A5A6FA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C23DAAC-7C06-4012-8CBB-8E3126B68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0D19F80-DC80-49EC-8EDD-7889092C1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1F50BB3-EA39-4693-BAE1-1101EF0A4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0EFD45B-69A8-47F6-A5BF-779F7EB49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E53C464-7272-4EBC-830B-CB29A9698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6BF10CE-C2AD-487A-9402-8D5C746EC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064C7FE-F8EB-47EF-97FA-348A52059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991C553-06A1-4F26-BBBC-80F7E11E7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CE9C081-2191-4C84-956E-F106BB01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92F6F03-BC34-40C6-8F17-7A169CD72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5101B80-7351-4F0F-AB7D-3E40B4D26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570EE1D-95AC-4660-8E96-7C8A36FEB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85D9A56-2D15-4E0A-B981-E168F0906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8D0BA2F-9273-4EAA-AD17-C4EFE1140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12CC54E-7976-4DC9-984C-45C2A23A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C8A3FC72-9FF9-41F6-97E0-45A0FEE94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8918C16-C9B6-40D5-93A0-DB547B644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05612C6-4858-4854-A3D3-90CF1E1C7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8E88D77-C726-4008-849C-DA7361F88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4CFE7CA-C955-4365-90C3-6272CB9A3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8B43FC8-B81C-490A-A346-4C6235DA8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14D0221-0C97-4C71-B535-7506956EF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ED0C44EA-BD25-49A3-9EB8-9D8DED7C1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3C9CCF2-15CC-4F7D-87F5-7FFEBAC9C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AA321D8-1D2C-472C-A2DB-EBB74498D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4680C1-4BB5-45DB-A558-82514418C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94F4CEF-82DD-4CFB-8EE3-4AB115F6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4F186C9C-C620-4426-A674-E40F808F6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929942C-BA3F-40EF-94DD-4A5C22C5B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234974B-3555-465B-95A7-1C63CE738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E38F9FD-48AC-4C3E-9E75-D1C0B555E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AA72E26-5C3D-4231-9042-E00AE43E8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684433D-3C9E-4C19-A801-D51CF3064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ADB0C3D-A021-4F40-93B3-76B61334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1781C18-F408-401D-8A86-99FFBB989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9D958D9F-E4B0-48B1-ADA4-3053AFB5D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3EFCD46-F0FB-499C-81B9-3508FE5C8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B6A130F-CB85-4BDA-8DDF-8DAAB2F7D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359DA40-CA94-4B1F-9BE6-C800BEEC7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3304FCD-8DAD-4BC8-A16E-84DDCA07F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CB4864C-8F67-4BE7-89CC-664EA25EC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845F543D-67FC-4640-A2A1-69DA6D052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BDB2A9C-60E5-4F7E-BA2B-4DD1595FB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2B10DA2-D88E-4952-BDB5-102E61B4B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C5F5BED-3698-4F52-9977-D8CA2DC03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E19CCEBC-AD20-45B2-A751-42B40BB31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978AD9-9A35-4B89-B3BC-61E54AD9E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77D8C808-AFC9-42DD-B253-004890379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ECD0BF1-7C64-407E-8306-4C447B1D32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953B0F94-AC35-4CB2-878D-1DC7D68BE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8EA50C2-BB5F-4368-AA91-67B207C1A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E45A7FE-0A45-45F6-8417-EBDA5A12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A8B8DC8-F88C-432E-A8C2-8D13FE874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02C5430-233D-49F7-B852-181D2B2F6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6DB286F-9E15-441C-8697-57007B76C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34DC0EE-15B7-44AE-A7DC-8B5E22688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FBE9900-F640-4248-9C4C-EDBE5E00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7FF04AF-F86B-49F8-AAB5-DA696591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10DCFEA-4572-47A3-A6BE-7B21F575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A42ED8E-CCC8-478F-9EF4-625B63307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46DF8F4-DF09-4E6C-887F-C9269E56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7FF3916E-5C82-4956-A88B-81BFAC91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E5CF7AE-ED45-4AB5-9AEB-56FC964BF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CFB132C-BEB1-4897-B1A4-97422811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EE49F21-E336-41BC-8256-85A9AB597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62510EE-BDCD-4393-9AD7-2D0C9A722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420F94B-4F00-4C6C-97E3-BA5B5E687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E712560A-A110-4132-85D5-21BBBFA8C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1E3102B-23D5-43AE-A67D-583AAA52B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D5ABE4E-EB80-423C-BBCE-9C1B77D9B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BEB8CCC5-38F5-4892-A00B-14B645BBD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860175F-F7D5-4464-AD61-5B435528F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E28C20B0-98AA-4A5B-8CE1-236A3F6CA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A56719F-13F0-4B75-8C04-DAACD8FD8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30555DA-285C-4859-83DE-B16FF6DB1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7AF00E9-C8D6-41C4-9703-5468F51639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D07F88BD-A2E8-4F25-BB43-9372C6C9F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FAE35DA-8283-4F4B-8C00-FF8EFE39B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40DEBE-A255-48E2-B7B2-AE881651C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E968FB9-507A-4F2E-B346-15995081B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DA99BD8-9C2B-46BF-AA27-ED405540D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50C84F67-D2C2-48DF-8537-DF99C6024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5CAEB9A-26A6-4FBF-916B-19FC9B0BF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4DEDE1B-4819-4E4B-849E-330D7DF56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441B73E-F19C-4313-8F46-F600603B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14FE805-EF51-4859-A6DF-CF75F9A0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624CF2A5-BD9E-4570-8560-063BC70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BEC415C-7946-43B2-9AC8-348B6B5CD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1B615AD5-3365-43D4-8E16-377A2A2F9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9D184DFD-DD33-491E-90FF-6E4ECA26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31B62FE1-0262-4B09-ABEA-8AA010137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20C539C6-FAA9-4EBE-93D9-1F946E144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8C6EF3FF-09E5-4099-A49B-CA364A6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B3C5E06F-8F1E-4771-AAE4-B34B1D6A3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538D5AE9-76CC-4AE4-B026-656EDCB01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30F1A9B9-52AB-4527-BD4A-1802F7C960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6A57D78-C020-4EEF-971D-0C8802889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666D7A3-5ABF-4EDE-A0C5-F2099B2D8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3BC460A-E0FF-4658-A2FD-A3AF4D51D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6467CC2-3AB3-4D37-8323-385B7399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63A1F58-33CE-4EDF-B902-3F43F69D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DCFAB2F-7E88-4A57-999A-2506A1FE7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71BEB66-3787-441F-BB54-80C05C6F1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641DC095-611E-4979-8664-6C0EB878F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210B9ECF-D859-4919-A9D6-3208548F0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FBC31D4-7E98-452C-8A87-822DE0432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E302346C-F328-435B-87ED-447C6F854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4F507E-9E94-432E-AE8A-A6CB2C5D0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FFAC4F0-FD7F-4943-B60E-E276F8B23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A5D871-92FD-43C3-BF94-0B524FA7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6A79A241-1665-453E-ADD4-18892D4F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1EABE18-4189-4E07-93C9-9B76673E3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658A0EE-6F09-4EF7-B5E7-F23A556B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5EB019C-C95B-4DE3-BD17-DC20F8007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948B3ED-79C1-47C8-B712-0BFB5536C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3387DB9-900B-422D-90F7-C5C7EB5D5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48FDCCF3-E6D6-4CD0-9D47-02FE785C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C14E8F6-33F6-47CE-9A24-EA71D7149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F78CC38F-63FC-4552-B17B-8D79D3C8F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9042823-A002-49CE-B03D-ED1291DC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96EFC6CE-198B-489B-B1EE-72CE84262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9FEA23D-54D9-45D7-9325-1E2F638C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DB04EE3-370F-49CE-BCFE-C2999C3CF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BCBCC34-797D-41A8-8AD1-7E03E1BBF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AFF5C1F8-0EDE-4835-89E6-1FCB2EA39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6171D504-6300-457C-AFCC-064DBB3FC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62ACE739-C8C4-4495-B04C-C3AFC4481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F4771CD-CDCA-4FFE-8EF5-E42D1781E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10C0BFE-A8F9-4E21-9DFD-37A4D26C6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D8D4EF9-4EF7-4538-A4AE-439F9335E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E0500AB-5662-43B9-95C2-2EC80CC54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84021AD-A6A2-4CDA-A953-72FBA7598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D1FBF47-CAC8-4385-9DC7-C9BB6167E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BAEE482-005F-4288-8D66-09EA246C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C5DCF49-33DE-4AFF-818E-42F59F280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66903F3-208B-46D5-925B-254DC742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2550D219-E342-4A38-BB89-575C1EE7A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5B5485FC-95D0-4660-9594-2C9BD3B77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EA358DA-C7E8-4DF8-B7D6-CC582956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990E8BB-4369-4845-8436-A6F3FE1D1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D6C050C5-1951-434B-A7FE-D271E73F8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1" name="Graphic 4">
            <a:extLst>
              <a:ext uri="{FF2B5EF4-FFF2-40B4-BE49-F238E27FC236}">
                <a16:creationId xmlns:a16="http://schemas.microsoft.com/office/drawing/2014/main" id="{773717CC-ECEE-4ABF-BA61-C59F468017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>
              <a:alpha val="60000"/>
            </a:schemeClr>
          </a:solidFill>
        </p:grpSpPr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9A4FAE41-62DF-4B8E-BD66-8EC206E0E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64C7F1F-5546-40DC-A16B-C9A3E45777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45583216-FC24-4B75-9703-DBEC401FF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2FD0A70D-2E7E-4048-8145-0F45EDBBC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703C78E-D176-4455-B7B5-2DB4F418DB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AD23B98E-D1FB-4BD9-BA4A-060BC8266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C1541992-EEDB-4D6B-BDA9-B66E58A17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08072B3B-B852-4186-ACFE-F61425132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7B5DD2CA-BCBA-4F3E-B472-84006768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7335DFE-05E4-4D45-B035-1D85E7648E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ADCF9375-A092-491A-960D-A4DBB376C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341599-7E99-490F-9AF8-07EAE5C8D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1C55EB0-818A-46E6-8D53-550310029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319B036C-5BD8-4F3B-8935-96D50F410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A8445880-106C-4DC8-A250-D132F0D6F3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52AA1DD-5DBE-43CD-9B85-63C762692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2A412466-ED73-4944-83CE-224B1769C2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807E195A-10DB-494C-A547-E1D0C6F61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CD4AECE-734D-4B90-984F-B2ABFA2B6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927072E-8001-4AD1-A4C4-2EDBA3BF8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99D6F50-E593-46A3-81D8-73389276B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7A96E600-84B4-452B-AE40-295FC5807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BBA17AC-C1AB-4BFC-A051-457275D1D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488E850C-90D5-4D0F-A57D-7809327EF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9F98D808-AB13-4D8D-B4C5-9D32153462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5AFFBC0-FF37-4117-86FA-21ABDA17A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ED0AC42A-17B0-4154-968C-CAE2A04C2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4A7A31A0-8490-4B9D-B9CC-7FF28053E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188899C-6A74-43D8-B36C-F86B278C8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1537EAA6-95B6-4674-A7B9-40F9AB7F59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F4B29507-C08F-4764-B703-0EB33A0FA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4200E500-6A99-47FC-A30F-FA4C85DA8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558677C-76AD-451F-AEEE-C5FEE4179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9E472E5-A81A-44E7-AEBA-C3A593497B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5CD54F54-9E41-4635-A533-6CC6515E1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2D6F46-74C0-49D9-8CD8-BC125E973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6FAA6EC-EDF6-4522-ACD8-8D4F7FF872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5F8364DC-ED1A-482D-A418-7941B199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1896D361-70A8-4528-940B-F306550F8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4D1CB00A-0CE1-4E25-ADCE-9562845F5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1B6761E-B7C6-4218-B95F-F6DEC0066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A081177-DAC3-4667-91A1-4CC885D4A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435007DC-BB8D-43BA-9598-AE79AA262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46628B8A-02EC-44EF-B52C-5EBAFBCF9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DACEC99-8F4C-495C-8EAA-670A3A02E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C8EFEAD4-1425-4357-9D8A-F326DABC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FDA70E94-A082-47D4-B4F8-142AEF1DC3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10E96E8A-1EEA-4F1D-8CFE-12DC9B9E7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B12D7CC4-A548-4FF7-A6B2-9151CFA9E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CB3F1C68-B597-4669-87F8-C80124ABE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A57037D2-0958-4F34-815F-C8CA7F86A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0AF3969-3F11-4157-B4B9-33B131462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1D613E3-18F5-4426-ADEB-DEC123E16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1DC25548-A3A9-4018-A29B-6972D353F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7EDE6372-94D2-435D-BD43-A20072D80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29575A6-77E2-4199-8F0A-27C89330A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2EB506D-59AD-4011-80F8-36A2BDB95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92FD46FA-14EB-46A2-B4A3-ECD1F49BAC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1CD84E07-49A9-40E3-B34C-91C156C9C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3090306-C384-44A0-8C38-77397133B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3515E97E-31A4-4273-AB55-8EAD74CB9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2F63CA-0494-43E2-A0AA-37C35C832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5389A040-E4CC-4CE7-8B9F-40ECA9ACE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BA51B23-705C-49BE-B606-8A9B623E0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B16EF17A-F451-4B5B-9052-33A9116E9D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1B20B7D1-27D7-4E1A-A317-E9E7A105A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3FADAF-FD1D-45B2-A40D-EBDD536E7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301257BA-BCE2-4479-A04F-A9DBFAF92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19D0ABC-04D9-405A-A52F-5EEC01762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23AE5C7-608A-47A7-B7A1-55662B70B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957BDA1A-3081-45EB-A31E-3F98EC6DC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3DDA50-C794-4DC5-8297-CFDEB8DCB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FA42024A-A832-4635-9CE6-B968232CE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564D00AA-3E68-4F56-80A0-08D5DFFB6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988A711-E3E8-4172-AFE1-60E93FF10A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7A89FF34-EE34-461C-A3EF-73AC3801B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80D55E43-BE59-444D-B32B-9C0306A12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639C823F-B16B-4DF7-BA6E-0D832AAB2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E623C08-172F-41EA-90CB-59ED0D583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4C0577F-0FF9-47D5-8C6D-FC7B4CC3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0C80E9D-7909-4C52-ACAD-80FF874F9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2B9598CE-4E74-4A54-BAB8-59379D211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7188EAA-47E1-4B73-8682-C74A0421B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36900E8B-61F2-411F-B29F-A9CDC6E81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0A25598A-334A-487D-9604-4753EAE81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C8DBE472-045A-491C-AB7C-4153EE2B0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2F6DD374-5D5F-48BB-8135-8F37EE2C2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86B8A5A-00D0-4291-937B-931B3F19CD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9C10BFA-8067-495D-810E-1F4085F7B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51F94E69-8294-4AB3-A457-3BD4ACF085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D2859C5-45C5-4EE2-8272-0FA7A0235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14AFB321-1B9D-41AF-9686-8C689A3F4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5C4403F4-D893-4E4C-8DFE-E79AE6A62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BA894316-677B-4B51-AF19-0D3FAF96A7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07FDE9AD-8F5A-44B0-AC7E-30148150D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4D0E6BA-489D-4EA4-994E-225F7D078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7EDFBCCB-EC92-4860-BBDB-2EC6355FE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459DBA8E-2EB0-4C51-A161-2C595B89D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FB1BA285-9A95-49B7-A098-F38400D92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29C405E-90F5-4AB5-8B5F-3CA2F1815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F7214FFD-3321-412F-9CA5-4BC6E874F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F16C3D8-64A1-443D-92A7-EA97518A6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7E4EFAB9-436A-4B6B-A16B-8DA3F614A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037DDFC3-D7A5-443D-8417-D723296DA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53AC142-F4B4-47E8-BBEE-F7D0F8547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890AAA82-94E2-41D0-AE92-9C87195CC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FD33B856-EF4E-40FC-BDA0-9E26203D0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4AEBF58-C8A2-4D00-9AFB-B5012AEA36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270E55-4211-4529-BDC3-29B80BDF5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16DD7E91-EFBB-4DD7-B30F-4A13C20BE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96260F31-66FB-4E2C-801E-701C2B859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5FEE1C9-3961-4400-AD3E-B5AD93A47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34E1BE05-269F-4A13-99FE-2A973A0E77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2D591FBD-65C6-46C4-AF19-875D652DC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85F7E635-CB45-4346-BBFB-10FF0576A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3BDAC885-F0B3-4D66-8587-438465298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3427A7E1-71C9-42CC-9CAF-53642DC4D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20BF60C4-2E5D-473E-96B6-D22BB8536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C4703732-1088-4448-ACC0-D8BD901B2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777D706-23BF-4962-98D3-D5AE7DF4E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783FF777-4C59-44D0-9441-2B40E0A70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2037F33C-65F4-44B6-9CB2-D32D1552C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73BA403-F3FD-4D76-A516-5698375D6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AF0D29B-415A-4327-A4B4-B5DC8F0AC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374A9388-F55E-4F94-817D-5BFF0B59E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0C52183-F223-4E0A-B713-C91589CEB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6BEE030-DC6B-4CB1-A01B-95CC82552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2D41CF67-37BB-443C-85CF-2A05174FD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65A449CF-396F-45B8-B268-6824A4E89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9C20A7EF-7013-4D6C-ADD8-868A931DF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F787692C-3BA9-4D4D-82F8-E497797AA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A6D539D6-A55E-40F5-83AC-A77340524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D4D7922F-CA55-4202-B99F-ED303E7044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4120C846-A602-4B6C-9C07-11D2B0F8A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4B5D527-4684-45F5-84CE-73642492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FF31CF21-8169-4D45-A115-9CF8D371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DA8762B9-9CD8-4676-93F5-6C9358A94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A183E80A-70D1-4F52-A92D-D396648CCB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3FBB0F7-E17E-4890-9B66-3625BA146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08E7BF1-2D4D-44AB-A5CC-0ED91B846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4B468C4E-6F63-4172-AE1F-8965744DB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74C7149-F567-4D55-8F48-511DCF3A8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54A551FA-7E10-4D28-9A10-B9A06C0780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D04F3C0-CE2C-4B8D-A5BD-0E994FD8D9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D2EA9230-DD52-48A9-B268-56744EA50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43A05F5-A8CF-4D01-AF12-95D1ECAE4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1F47C6BC-BD1A-4291-B018-05E5A72E4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E5B89844-FD17-4048-A3F5-35E390C6E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B5593F34-8B0E-4D34-9781-B594E2F5D7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4428E4BB-2263-4D19-8254-C9B54B85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2366216E-6EA2-4872-8370-C5EC22520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D66F8E3F-BF33-4F99-A1F0-EB5885BF2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EB506747-ED9D-43EA-BD67-DF7971849E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C803CE8-FFF7-40EA-AF62-102724C32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7EF6FFCA-06CC-4395-AEB0-425719A42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0D95F285-AAC0-4F32-8665-2677878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DFCCA2E-BF12-4D26-A5A4-A03387546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ABEAC60-6AC3-4D6A-95F9-2E79F6BE00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FA6015B7-49FE-4729-B2F4-585F0F305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D611DEB1-76FE-4625-9449-88E52D15F4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97F031C1-1AA7-4CA7-ADD3-E0577626E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96F5D0CB-22E6-4536-8403-F42527F31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A32718AB-7401-4F66-9C77-E06C3CF7C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85B6B5F1-D1E4-45A3-8117-348D02D2A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34869FD-184C-42DB-B9DA-293DB67E5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A781504F-CAFD-4201-B288-8B4A809B43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D9FC8348-2BA6-4631-8AA7-D63CD898C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1AF95A2-64EA-45E2-A43B-1EBD56910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CFC80050-240D-434A-BFCB-DE4DA4FAF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DAB3928-CC6F-BA21-C69A-B7FE96E1C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6"/>
            <a:ext cx="4974771" cy="808453"/>
          </a:xfrm>
        </p:spPr>
        <p:txBody>
          <a:bodyPr>
            <a:normAutofit lnSpcReduction="10000"/>
          </a:bodyPr>
          <a:lstStyle/>
          <a:p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Looking</a:t>
            </a:r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</a:t>
            </a:r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more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</a:t>
            </a:r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just</a:t>
            </a:r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</a:t>
            </a:r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year</a:t>
            </a:r>
            <a:endParaRPr lang="hu-HU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hu-HU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AC708CCF-555D-5F5E-3CC9-830626A07699}"/>
              </a:ext>
            </a:extLst>
          </p:cNvPr>
          <p:cNvSpPr txBox="1"/>
          <p:nvPr/>
        </p:nvSpPr>
        <p:spPr>
          <a:xfrm>
            <a:off x="6477270" y="2044004"/>
            <a:ext cx="609437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series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  	</a:t>
            </a:r>
          </a:p>
          <a:p>
            <a:pPr marL="0" indent="0">
              <a:buNone/>
            </a:pP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</a:t>
            </a: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Development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in </a:t>
            </a: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car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safety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endParaRPr lang="hu-HU" sz="28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3284A057-F43F-08F5-BD05-ADFC1356B5D7}"/>
              </a:ext>
            </a:extLst>
          </p:cNvPr>
          <p:cNvSpPr txBox="1"/>
          <p:nvPr/>
        </p:nvSpPr>
        <p:spPr>
          <a:xfrm>
            <a:off x="6477270" y="3533704"/>
            <a:ext cx="7546233" cy="209288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Looking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different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countries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 </a:t>
            </a:r>
          </a:p>
          <a:p>
            <a:r>
              <a:rPr lang="hu-HU" sz="2800">
                <a:solidFill>
                  <a:schemeClr val="bg1"/>
                </a:solidFill>
                <a:latin typeface="Times New Roman"/>
                <a:cs typeface="Times New Roman"/>
                <a:sym typeface="Wingdings" panose="05000000000000000000" pitchFamily="2" charset="2"/>
              </a:rPr>
              <a:t>	</a:t>
            </a:r>
            <a:r>
              <a:rPr lang="hu-HU" sz="2800" err="1">
                <a:solidFill>
                  <a:schemeClr val="bg1"/>
                </a:solidFill>
                <a:latin typeface="Times New Roman"/>
                <a:cs typeface="Times New Roman"/>
                <a:sym typeface="Wingdings" panose="05000000000000000000" pitchFamily="2" charset="2"/>
              </a:rPr>
              <a:t>Different</a:t>
            </a:r>
            <a:r>
              <a:rPr lang="hu-HU" sz="2800">
                <a:solidFill>
                  <a:schemeClr val="bg1"/>
                </a:solidFill>
                <a:latin typeface="Times New Roman"/>
                <a:cs typeface="Times New Roman"/>
                <a:sym typeface="Wingdings" panose="05000000000000000000" pitchFamily="2" charset="2"/>
              </a:rPr>
              <a:t> features </a:t>
            </a:r>
            <a:r>
              <a:rPr lang="hu-HU" sz="2800" err="1">
                <a:solidFill>
                  <a:schemeClr val="bg1"/>
                </a:solidFill>
                <a:latin typeface="Times New Roman"/>
                <a:cs typeface="Times New Roman"/>
                <a:sym typeface="Wingdings" panose="05000000000000000000" pitchFamily="2" charset="2"/>
              </a:rPr>
              <a:t>might</a:t>
            </a:r>
            <a:r>
              <a:rPr lang="hu-HU" sz="2800">
                <a:solidFill>
                  <a:schemeClr val="bg1"/>
                </a:solidFill>
                <a:latin typeface="Times New Roman"/>
                <a:cs typeface="Times New Roman"/>
                <a:sym typeface="Wingdings" panose="05000000000000000000" pitchFamily="2" charset="2"/>
              </a:rPr>
              <a:t> </a:t>
            </a:r>
            <a:endParaRPr lang="hu-HU" sz="28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be more </a:t>
            </a: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relevant</a:t>
            </a:r>
            <a:endParaRPr lang="hu-HU" sz="28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hu-HU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endParaRPr lang="hu-HU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7771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3264D7-DAC0-42DF-C30A-E202C74FFC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amatic video captures car crashing into 2nd floor dental office - ABC News">
            <a:extLst>
              <a:ext uri="{FF2B5EF4-FFF2-40B4-BE49-F238E27FC236}">
                <a16:creationId xmlns:a16="http://schemas.microsoft.com/office/drawing/2014/main" id="{8D49DC9F-B5B2-2858-2462-685F76D5DC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6" name="Rectangle 205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E0E93A1-6EE6-FF0C-423A-445CDE4A2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Thank you for your attention!</a:t>
            </a:r>
          </a:p>
        </p:txBody>
      </p: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2133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1F77B6A-7F53-4B28-B73D-C8CC899AB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8C408C1A-4652-13C1-D3EC-9C5116712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8353" y="746405"/>
            <a:ext cx="4203323" cy="161186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kern="1200">
                <a:solidFill>
                  <a:schemeClr val="bg1"/>
                </a:solidFill>
                <a:latin typeface="Times New Roman"/>
                <a:cs typeface="Times New Roman"/>
              </a:rPr>
              <a:t>Question of </a:t>
            </a:r>
            <a:r>
              <a:rPr lang="en-US" sz="5400">
                <a:solidFill>
                  <a:schemeClr val="bg1"/>
                </a:solidFill>
                <a:latin typeface="Times New Roman"/>
                <a:cs typeface="Times New Roman"/>
              </a:rPr>
              <a:t>Life</a:t>
            </a:r>
            <a:r>
              <a:rPr lang="en-US" sz="5400" kern="1200">
                <a:solidFill>
                  <a:schemeClr val="bg1"/>
                </a:solidFill>
                <a:latin typeface="Times New Roman"/>
                <a:cs typeface="Times New Roman"/>
              </a:rPr>
              <a:t> or </a:t>
            </a:r>
            <a:r>
              <a:rPr lang="en-US" sz="5400">
                <a:solidFill>
                  <a:schemeClr val="bg1"/>
                </a:solidFill>
                <a:latin typeface="Times New Roman"/>
                <a:cs typeface="Times New Roman"/>
              </a:rPr>
              <a:t>Death</a:t>
            </a:r>
            <a:endParaRPr lang="en-US" sz="5400" kern="120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515629F-0D83-4A44-A125-CD50FC66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013" y="1361348"/>
            <a:ext cx="4833902" cy="4258176"/>
            <a:chOff x="1674895" y="1345036"/>
            <a:chExt cx="5428610" cy="4210939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1A5080B-EAC4-4530-815C-DE8DACA09D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4667345-04B5-4757-9CE0-969DC1DE5E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6E412EF-CF39-4C25-85B0-DB30B1B0A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8003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E8DA6235-17F2-4C9E-88C6-C5D38D8D3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76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55DEF71-1741-4489-8E77-46FC5BAA6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9494" y="1220741"/>
            <a:ext cx="4833901" cy="4258176"/>
          </a:xfrm>
          <a:prstGeom prst="rect">
            <a:avLst/>
          </a:prstGeom>
          <a:solidFill>
            <a:schemeClr val="tx1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2347B6D-A7CC-48EB-861F-917D0D61E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9494" y="1220741"/>
            <a:ext cx="4833901" cy="4258176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7A0A46D-CC9B-4E32-870A-7BC2DF940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7284" y="4357092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178722E-1BD0-427E-BAAE-4F206DAB5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7284" y="4357092"/>
            <a:ext cx="319941" cy="31994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Graphic 212">
            <a:extLst>
              <a:ext uri="{FF2B5EF4-FFF2-40B4-BE49-F238E27FC236}">
                <a16:creationId xmlns:a16="http://schemas.microsoft.com/office/drawing/2014/main" id="{A753B935-E3DD-466D-BFAC-68E0BE02D0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11971" y="858936"/>
            <a:ext cx="693403" cy="693403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9" name="Graphic 212">
            <a:extLst>
              <a:ext uri="{FF2B5EF4-FFF2-40B4-BE49-F238E27FC236}">
                <a16:creationId xmlns:a16="http://schemas.microsoft.com/office/drawing/2014/main" id="{FB034F26-4148-4B59-B493-14D7A9A8B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11971" y="858936"/>
            <a:ext cx="693403" cy="693403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31" name="Graphic 185">
            <a:extLst>
              <a:ext uri="{FF2B5EF4-FFF2-40B4-BE49-F238E27FC236}">
                <a16:creationId xmlns:a16="http://schemas.microsoft.com/office/drawing/2014/main" id="{5E6BB5FD-DB7B-4BE3-BA45-1EF042115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29FF76-4B3A-4294-BE6E-B507B22D1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53C18A4-10CC-4E91-A8A2-D5368972A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6356AC2F-73E0-44FD-B346-A209D274D3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5A85581-9712-414C-82D4-2FE96ACB2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1B0828F2-35E7-4424-8082-6C258B676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aphicFrame>
        <p:nvGraphicFramePr>
          <p:cNvPr id="4" name="Tartalom helye 3">
            <a:extLst>
              <a:ext uri="{FF2B5EF4-FFF2-40B4-BE49-F238E27FC236}">
                <a16:creationId xmlns:a16="http://schemas.microsoft.com/office/drawing/2014/main" id="{9444707B-1043-CCE2-3078-06C407E902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8855620"/>
              </p:ext>
            </p:extLst>
          </p:nvPr>
        </p:nvGraphicFramePr>
        <p:xfrm>
          <a:off x="1700021" y="2659352"/>
          <a:ext cx="4172846" cy="2549456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2750869">
                  <a:extLst>
                    <a:ext uri="{9D8B030D-6E8A-4147-A177-3AD203B41FA5}">
                      <a16:colId xmlns:a16="http://schemas.microsoft.com/office/drawing/2014/main" val="1142980848"/>
                    </a:ext>
                  </a:extLst>
                </a:gridCol>
                <a:gridCol w="1421977">
                  <a:extLst>
                    <a:ext uri="{9D8B030D-6E8A-4147-A177-3AD203B41FA5}">
                      <a16:colId xmlns:a16="http://schemas.microsoft.com/office/drawing/2014/main" val="4067131561"/>
                    </a:ext>
                  </a:extLst>
                </a:gridCol>
              </a:tblGrid>
              <a:tr h="666668">
                <a:tc>
                  <a:txBody>
                    <a:bodyPr/>
                    <a:lstStyle/>
                    <a:p>
                      <a:r>
                        <a:rPr lang="hu-HU" sz="2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accidents</a:t>
                      </a:r>
                    </a:p>
                  </a:txBody>
                  <a:tcPr marL="90264" marR="90264" marT="45132" marB="45132"/>
                </a:tc>
                <a:tc>
                  <a:txBody>
                    <a:bodyPr/>
                    <a:lstStyle/>
                    <a:p>
                      <a:r>
                        <a:rPr lang="hu-HU" sz="2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14 687</a:t>
                      </a:r>
                    </a:p>
                  </a:txBody>
                  <a:tcPr marL="90264" marR="90264" marT="45132" marB="45132"/>
                </a:tc>
                <a:extLst>
                  <a:ext uri="{0D108BD9-81ED-4DB2-BD59-A6C34878D82A}">
                    <a16:rowId xmlns:a16="http://schemas.microsoft.com/office/drawing/2014/main" val="213814736"/>
                  </a:ext>
                </a:extLst>
              </a:tr>
              <a:tr h="666668">
                <a:tc>
                  <a:txBody>
                    <a:bodyPr/>
                    <a:lstStyle/>
                    <a:p>
                      <a:r>
                        <a:rPr lang="hu-HU" sz="2800" b="1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Serious</a:t>
                      </a:r>
                      <a:r>
                        <a:rPr lang="hu-HU" sz="2800" b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b="1" noProof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injuries</a:t>
                      </a:r>
                      <a:endParaRPr lang="hu-HU" sz="2800" b="1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64" marR="90264" marT="45132" marB="45132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u-HU" sz="2800" b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4 143</a:t>
                      </a:r>
                    </a:p>
                  </a:txBody>
                  <a:tcPr marL="90264" marR="90264" marT="45132" marB="45132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6992172"/>
                  </a:ext>
                </a:extLst>
              </a:tr>
              <a:tr h="666668">
                <a:tc>
                  <a:txBody>
                    <a:bodyPr/>
                    <a:lstStyle/>
                    <a:p>
                      <a:r>
                        <a:rPr lang="hu-HU" sz="2800" b="1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Deaths</a:t>
                      </a:r>
                      <a:endParaRPr lang="hu-HU" sz="2800" b="1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64" marR="90264" marT="45132" marB="45132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u-HU" sz="2800" b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446</a:t>
                      </a:r>
                    </a:p>
                  </a:txBody>
                  <a:tcPr marL="90264" marR="90264" marT="45132" marB="45132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380439"/>
                  </a:ext>
                </a:extLst>
              </a:tr>
              <a:tr h="549452">
                <a:tc>
                  <a:txBody>
                    <a:bodyPr/>
                    <a:lstStyle/>
                    <a:p>
                      <a:endParaRPr lang="hu-HU" sz="1800"/>
                    </a:p>
                  </a:txBody>
                  <a:tcPr marL="90264" marR="90264" marT="45132" marB="45132"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1800"/>
                    </a:p>
                  </a:txBody>
                  <a:tcPr marL="90264" marR="90264" marT="45132" marB="45132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8569573"/>
                  </a:ext>
                </a:extLst>
              </a:tr>
            </a:tbl>
          </a:graphicData>
        </a:graphic>
      </p:graphicFrame>
      <p:sp>
        <p:nvSpPr>
          <p:cNvPr id="5" name="Cím 1">
            <a:extLst>
              <a:ext uri="{FF2B5EF4-FFF2-40B4-BE49-F238E27FC236}">
                <a16:creationId xmlns:a16="http://schemas.microsoft.com/office/drawing/2014/main" id="{5D449725-2E31-857E-22AC-722450F26398}"/>
              </a:ext>
            </a:extLst>
          </p:cNvPr>
          <p:cNvSpPr txBox="1">
            <a:spLocks/>
          </p:cNvSpPr>
          <p:nvPr/>
        </p:nvSpPr>
        <p:spPr>
          <a:xfrm>
            <a:off x="934668" y="1173729"/>
            <a:ext cx="5288603" cy="13550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hu-HU" sz="4000" b="1" u="sng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Last </a:t>
            </a:r>
            <a:r>
              <a:rPr lang="hu-HU" sz="4000" b="1" u="sng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year</a:t>
            </a:r>
            <a:r>
              <a:rPr lang="hu-HU" sz="4000" b="1" u="sng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Hungary</a:t>
            </a:r>
            <a:endParaRPr lang="en-US" sz="4000" b="1" u="sng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Fénykép megnyitása">
            <a:extLst>
              <a:ext uri="{FF2B5EF4-FFF2-40B4-BE49-F238E27FC236}">
                <a16:creationId xmlns:a16="http://schemas.microsoft.com/office/drawing/2014/main" id="{0EDE075C-E5DF-2402-5BD8-861AB86A4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7106" y="2832750"/>
            <a:ext cx="4999703" cy="2812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ím 1">
            <a:extLst>
              <a:ext uri="{FF2B5EF4-FFF2-40B4-BE49-F238E27FC236}">
                <a16:creationId xmlns:a16="http://schemas.microsoft.com/office/drawing/2014/main" id="{CD2A143A-5353-FA4D-0444-C5F8BB9FFE7A}"/>
              </a:ext>
            </a:extLst>
          </p:cNvPr>
          <p:cNvSpPr txBox="1">
            <a:spLocks/>
          </p:cNvSpPr>
          <p:nvPr/>
        </p:nvSpPr>
        <p:spPr>
          <a:xfrm>
            <a:off x="201619" y="5721992"/>
            <a:ext cx="11407509" cy="72676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3600" b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</a:t>
            </a:r>
            <a:r>
              <a:rPr lang="hu-HU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3600" b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lang="hu-HU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3600" b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hu-HU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3600" b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classify</a:t>
            </a:r>
            <a:r>
              <a:rPr lang="hu-HU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3600" b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road</a:t>
            </a:r>
            <a:r>
              <a:rPr lang="hu-HU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3600" b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collisions</a:t>
            </a:r>
            <a:r>
              <a:rPr lang="hu-HU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 </a:t>
            </a:r>
            <a:r>
              <a:rPr lang="hu-HU" sz="3600" b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</a:t>
            </a:r>
            <a:r>
              <a:rPr lang="hu-HU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3600" b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lang="hu-HU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3600" b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hu-HU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3600" b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determinants</a:t>
            </a:r>
            <a:r>
              <a:rPr lang="hu-HU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US" sz="36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010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99050EE-26AF-4253-BD50-F0FCD965A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284" y="575361"/>
            <a:ext cx="5707277" cy="5707277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BF05726-1D0A-524A-D8F1-1AC25C66F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536" y="421588"/>
            <a:ext cx="4974771" cy="3587786"/>
          </a:xfrm>
        </p:spPr>
        <p:txBody>
          <a:bodyPr>
            <a:normAutofit/>
          </a:bodyPr>
          <a:lstStyle/>
          <a:p>
            <a:pPr algn="ctr"/>
            <a:r>
              <a:rPr lang="hu-HU">
                <a:solidFill>
                  <a:schemeClr val="bg1"/>
                </a:solidFill>
              </a:rPr>
              <a:t>Data</a:t>
            </a:r>
          </a:p>
        </p:txBody>
      </p:sp>
      <p:grpSp>
        <p:nvGrpSpPr>
          <p:cNvPr id="12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3117" y="1193254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Graphic 212">
            <a:extLst>
              <a:ext uri="{FF2B5EF4-FFF2-40B4-BE49-F238E27FC236}">
                <a16:creationId xmlns:a16="http://schemas.microsoft.com/office/drawing/2014/main" id="{D0C78466-EB6E-45A0-99A6-A00789ACD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8" name="Graphic 212">
            <a:extLst>
              <a:ext uri="{FF2B5EF4-FFF2-40B4-BE49-F238E27FC236}">
                <a16:creationId xmlns:a16="http://schemas.microsoft.com/office/drawing/2014/main" id="{E99F76E4-5DFD-4DBE-B042-66FBCD118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0" name="Graphic 4">
            <a:extLst>
              <a:ext uri="{FF2B5EF4-FFF2-40B4-BE49-F238E27FC236}">
                <a16:creationId xmlns:a16="http://schemas.microsoft.com/office/drawing/2014/main" id="{5468B3A9-705E-43C3-A742-0619B0D8F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9D439AD-5D67-497C-B831-D17FC3E59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3F54BF2-C71C-45C5-9408-3B5E011B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BBABE17-DB56-44AB-934B-63C07C79F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483D20-A128-4076-AF54-88646172B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5EFA818-FDDA-49E9-B11F-E9DC1854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A1F8728-F8F7-4828-A718-A15E7663E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DA1F73F-AA1D-41D7-BAAB-292FD94A3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441DEA-C85E-4B9C-A48D-8437854C4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5EBAA20-1368-4495-8D7C-820FAD8E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FB92591-626C-4D2B-A3E6-EC8742D67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392448D-513F-4528-9D8D-A15198204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1946BAE-1546-4EA4-A108-A799BF5D2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A8EC93-6A35-4D37-A8CB-59362BF87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FC3ECA2-E914-4D83-ABF9-B9FFD96E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2B1108-9AAC-4F10-A64F-0D6963E5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84CDA0C-B2AB-4791-83B1-C053C061D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857BF6B-E0CA-49C0-8827-B44CE8B9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D7B06A7-ADDF-4F27-B11F-08422FC18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8B0DA6C-71D7-4FCB-AE4C-035E0ADB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B078173-ADFB-480D-91A4-4D71C010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AA4027A-C97B-4C9A-B04C-EBE21122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06DA92D-C6D0-4C7D-98CF-D9576912E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6601653-3941-4C9B-BD39-62EECE23A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BC4A394-4FFE-4BFE-9A59-2B624E07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B4EABA5-FDCF-4F6F-8FF1-6FDFF5058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0F3C940-2320-488A-B24C-AB0A4FB5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525BA82-37D8-47ED-AFF6-AE57124A4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2D78955-C80F-4DA3-83AA-D28A5A6FA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C23DAAC-7C06-4012-8CBB-8E3126B68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0D19F80-DC80-49EC-8EDD-7889092C1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1F50BB3-EA39-4693-BAE1-1101EF0A4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0EFD45B-69A8-47F6-A5BF-779F7EB49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E53C464-7272-4EBC-830B-CB29A9698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6BF10CE-C2AD-487A-9402-8D5C746EC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064C7FE-F8EB-47EF-97FA-348A52059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991C553-06A1-4F26-BBBC-80F7E11E7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CE9C081-2191-4C84-956E-F106BB01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92F6F03-BC34-40C6-8F17-7A169CD72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5101B80-7351-4F0F-AB7D-3E40B4D26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570EE1D-95AC-4660-8E96-7C8A36FEB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85D9A56-2D15-4E0A-B981-E168F0906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8D0BA2F-9273-4EAA-AD17-C4EFE1140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12CC54E-7976-4DC9-984C-45C2A23A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C8A3FC72-9FF9-41F6-97E0-45A0FEE94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8918C16-C9B6-40D5-93A0-DB547B644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05612C6-4858-4854-A3D3-90CF1E1C7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8E88D77-C726-4008-849C-DA7361F88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4CFE7CA-C955-4365-90C3-6272CB9A3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8B43FC8-B81C-490A-A346-4C6235DA8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14D0221-0C97-4C71-B535-7506956EF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ED0C44EA-BD25-49A3-9EB8-9D8DED7C1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3C9CCF2-15CC-4F7D-87F5-7FFEBAC9C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AA321D8-1D2C-472C-A2DB-EBB74498D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4680C1-4BB5-45DB-A558-82514418C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94F4CEF-82DD-4CFB-8EE3-4AB115F6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4F186C9C-C620-4426-A674-E40F808F6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929942C-BA3F-40EF-94DD-4A5C22C5B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234974B-3555-465B-95A7-1C63CE738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E38F9FD-48AC-4C3E-9E75-D1C0B555E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AA72E26-5C3D-4231-9042-E00AE43E8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684433D-3C9E-4C19-A801-D51CF3064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ADB0C3D-A021-4F40-93B3-76B61334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1781C18-F408-401D-8A86-99FFBB989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9D958D9F-E4B0-48B1-ADA4-3053AFB5D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3EFCD46-F0FB-499C-81B9-3508FE5C8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B6A130F-CB85-4BDA-8DDF-8DAAB2F7D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359DA40-CA94-4B1F-9BE6-C800BEEC7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3304FCD-8DAD-4BC8-A16E-84DDCA07F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CB4864C-8F67-4BE7-89CC-664EA25EC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845F543D-67FC-4640-A2A1-69DA6D052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BDB2A9C-60E5-4F7E-BA2B-4DD1595FB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2B10DA2-D88E-4952-BDB5-102E61B4B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C5F5BED-3698-4F52-9977-D8CA2DC03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E19CCEBC-AD20-45B2-A751-42B40BB31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978AD9-9A35-4B89-B3BC-61E54AD9E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77D8C808-AFC9-42DD-B253-004890379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ECD0BF1-7C64-407E-8306-4C447B1D32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953B0F94-AC35-4CB2-878D-1DC7D68BE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8EA50C2-BB5F-4368-AA91-67B207C1A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E45A7FE-0A45-45F6-8417-EBDA5A12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A8B8DC8-F88C-432E-A8C2-8D13FE874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02C5430-233D-49F7-B852-181D2B2F6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6DB286F-9E15-441C-8697-57007B76C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34DC0EE-15B7-44AE-A7DC-8B5E22688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FBE9900-F640-4248-9C4C-EDBE5E00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7FF04AF-F86B-49F8-AAB5-DA696591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10DCFEA-4572-47A3-A6BE-7B21F575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A42ED8E-CCC8-478F-9EF4-625B63307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46DF8F4-DF09-4E6C-887F-C9269E56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7FF3916E-5C82-4956-A88B-81BFAC91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E5CF7AE-ED45-4AB5-9AEB-56FC964BF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CFB132C-BEB1-4897-B1A4-97422811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EE49F21-E336-41BC-8256-85A9AB597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62510EE-BDCD-4393-9AD7-2D0C9A722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420F94B-4F00-4C6C-97E3-BA5B5E687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E712560A-A110-4132-85D5-21BBBFA8C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1E3102B-23D5-43AE-A67D-583AAA52B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D5ABE4E-EB80-423C-BBCE-9C1B77D9B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BEB8CCC5-38F5-4892-A00B-14B645BBD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860175F-F7D5-4464-AD61-5B435528F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E28C20B0-98AA-4A5B-8CE1-236A3F6CA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A56719F-13F0-4B75-8C04-DAACD8FD8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30555DA-285C-4859-83DE-B16FF6DB1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7AF00E9-C8D6-41C4-9703-5468F51639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D07F88BD-A2E8-4F25-BB43-9372C6C9F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FAE35DA-8283-4F4B-8C00-FF8EFE39B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40DEBE-A255-48E2-B7B2-AE881651C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E968FB9-507A-4F2E-B346-15995081B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DA99BD8-9C2B-46BF-AA27-ED405540D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50C84F67-D2C2-48DF-8537-DF99C6024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5CAEB9A-26A6-4FBF-916B-19FC9B0BF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4DEDE1B-4819-4E4B-849E-330D7DF56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441B73E-F19C-4313-8F46-F600603B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14FE805-EF51-4859-A6DF-CF75F9A0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624CF2A5-BD9E-4570-8560-063BC70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BEC415C-7946-43B2-9AC8-348B6B5CD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1B615AD5-3365-43D4-8E16-377A2A2F9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9D184DFD-DD33-491E-90FF-6E4ECA26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31B62FE1-0262-4B09-ABEA-8AA010137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20C539C6-FAA9-4EBE-93D9-1F946E144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8C6EF3FF-09E5-4099-A49B-CA364A6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B3C5E06F-8F1E-4771-AAE4-B34B1D6A3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538D5AE9-76CC-4AE4-B026-656EDCB01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30F1A9B9-52AB-4527-BD4A-1802F7C960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6A57D78-C020-4EEF-971D-0C8802889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666D7A3-5ABF-4EDE-A0C5-F2099B2D8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3BC460A-E0FF-4658-A2FD-A3AF4D51D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6467CC2-3AB3-4D37-8323-385B7399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63A1F58-33CE-4EDF-B902-3F43F69D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DCFAB2F-7E88-4A57-999A-2506A1FE7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71BEB66-3787-441F-BB54-80C05C6F1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641DC095-611E-4979-8664-6C0EB878F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210B9ECF-D859-4919-A9D6-3208548F0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FBC31D4-7E98-452C-8A87-822DE0432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E302346C-F328-435B-87ED-447C6F854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4F507E-9E94-432E-AE8A-A6CB2C5D0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FFAC4F0-FD7F-4943-B60E-E276F8B23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A5D871-92FD-43C3-BF94-0B524FA7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6A79A241-1665-453E-ADD4-18892D4F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1EABE18-4189-4E07-93C9-9B76673E3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658A0EE-6F09-4EF7-B5E7-F23A556B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5EB019C-C95B-4DE3-BD17-DC20F8007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948B3ED-79C1-47C8-B712-0BFB5536C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3387DB9-900B-422D-90F7-C5C7EB5D5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48FDCCF3-E6D6-4CD0-9D47-02FE785C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C14E8F6-33F6-47CE-9A24-EA71D7149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F78CC38F-63FC-4552-B17B-8D79D3C8F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9042823-A002-49CE-B03D-ED1291DC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96EFC6CE-198B-489B-B1EE-72CE84262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9FEA23D-54D9-45D7-9325-1E2F638C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DB04EE3-370F-49CE-BCFE-C2999C3CF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BCBCC34-797D-41A8-8AD1-7E03E1BBF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AFF5C1F8-0EDE-4835-89E6-1FCB2EA39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6171D504-6300-457C-AFCC-064DBB3FC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62ACE739-C8C4-4495-B04C-C3AFC4481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F4771CD-CDCA-4FFE-8EF5-E42D1781E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10C0BFE-A8F9-4E21-9DFD-37A4D26C6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D8D4EF9-4EF7-4538-A4AE-439F9335E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E0500AB-5662-43B9-95C2-2EC80CC54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84021AD-A6A2-4CDA-A953-72FBA7598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D1FBF47-CAC8-4385-9DC7-C9BB6167E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BAEE482-005F-4288-8D66-09EA246C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C5DCF49-33DE-4AFF-818E-42F59F280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66903F3-208B-46D5-925B-254DC742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2550D219-E342-4A38-BB89-575C1EE7A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5B5485FC-95D0-4660-9594-2C9BD3B77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EA358DA-C7E8-4DF8-B7D6-CC582956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990E8BB-4369-4845-8436-A6F3FE1D1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D6C050C5-1951-434B-A7FE-D271E73F8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1" name="Graphic 4">
            <a:extLst>
              <a:ext uri="{FF2B5EF4-FFF2-40B4-BE49-F238E27FC236}">
                <a16:creationId xmlns:a16="http://schemas.microsoft.com/office/drawing/2014/main" id="{773717CC-ECEE-4ABF-BA61-C59F468017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>
              <a:alpha val="60000"/>
            </a:schemeClr>
          </a:solidFill>
        </p:grpSpPr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9A4FAE41-62DF-4B8E-BD66-8EC206E0E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64C7F1F-5546-40DC-A16B-C9A3E45777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45583216-FC24-4B75-9703-DBEC401FF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2FD0A70D-2E7E-4048-8145-0F45EDBBC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703C78E-D176-4455-B7B5-2DB4F418DB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AD23B98E-D1FB-4BD9-BA4A-060BC8266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C1541992-EEDB-4D6B-BDA9-B66E58A17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08072B3B-B852-4186-ACFE-F61425132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7B5DD2CA-BCBA-4F3E-B472-84006768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7335DFE-05E4-4D45-B035-1D85E7648E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ADCF9375-A092-491A-960D-A4DBB376C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341599-7E99-490F-9AF8-07EAE5C8D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1C55EB0-818A-46E6-8D53-550310029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319B036C-5BD8-4F3B-8935-96D50F410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A8445880-106C-4DC8-A250-D132F0D6F3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52AA1DD-5DBE-43CD-9B85-63C762692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2A412466-ED73-4944-83CE-224B1769C2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807E195A-10DB-494C-A547-E1D0C6F61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CD4AECE-734D-4B90-984F-B2ABFA2B6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927072E-8001-4AD1-A4C4-2EDBA3BF8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99D6F50-E593-46A3-81D8-73389276B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7A96E600-84B4-452B-AE40-295FC5807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BBA17AC-C1AB-4BFC-A051-457275D1D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488E850C-90D5-4D0F-A57D-7809327EF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9F98D808-AB13-4D8D-B4C5-9D32153462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5AFFBC0-FF37-4117-86FA-21ABDA17A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ED0AC42A-17B0-4154-968C-CAE2A04C2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4A7A31A0-8490-4B9D-B9CC-7FF28053E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188899C-6A74-43D8-B36C-F86B278C8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1537EAA6-95B6-4674-A7B9-40F9AB7F59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F4B29507-C08F-4764-B703-0EB33A0FA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4200E500-6A99-47FC-A30F-FA4C85DA8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558677C-76AD-451F-AEEE-C5FEE4179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9E472E5-A81A-44E7-AEBA-C3A593497B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5CD54F54-9E41-4635-A533-6CC6515E1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2D6F46-74C0-49D9-8CD8-BC125E973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6FAA6EC-EDF6-4522-ACD8-8D4F7FF872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5F8364DC-ED1A-482D-A418-7941B199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1896D361-70A8-4528-940B-F306550F8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4D1CB00A-0CE1-4E25-ADCE-9562845F5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1B6761E-B7C6-4218-B95F-F6DEC0066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A081177-DAC3-4667-91A1-4CC885D4A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435007DC-BB8D-43BA-9598-AE79AA262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46628B8A-02EC-44EF-B52C-5EBAFBCF9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DACEC99-8F4C-495C-8EAA-670A3A02E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C8EFEAD4-1425-4357-9D8A-F326DABC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FDA70E94-A082-47D4-B4F8-142AEF1DC3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10E96E8A-1EEA-4F1D-8CFE-12DC9B9E7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B12D7CC4-A548-4FF7-A6B2-9151CFA9E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CB3F1C68-B597-4669-87F8-C80124ABE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A57037D2-0958-4F34-815F-C8CA7F86A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0AF3969-3F11-4157-B4B9-33B131462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1D613E3-18F5-4426-ADEB-DEC123E16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1DC25548-A3A9-4018-A29B-6972D353F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7EDE6372-94D2-435D-BD43-A20072D80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29575A6-77E2-4199-8F0A-27C89330A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2EB506D-59AD-4011-80F8-36A2BDB95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92FD46FA-14EB-46A2-B4A3-ECD1F49BAC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1CD84E07-49A9-40E3-B34C-91C156C9C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3090306-C384-44A0-8C38-77397133B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3515E97E-31A4-4273-AB55-8EAD74CB9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2F63CA-0494-43E2-A0AA-37C35C832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5389A040-E4CC-4CE7-8B9F-40ECA9ACE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BA51B23-705C-49BE-B606-8A9B623E0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B16EF17A-F451-4B5B-9052-33A9116E9D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1B20B7D1-27D7-4E1A-A317-E9E7A105A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3FADAF-FD1D-45B2-A40D-EBDD536E7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301257BA-BCE2-4479-A04F-A9DBFAF92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19D0ABC-04D9-405A-A52F-5EEC01762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23AE5C7-608A-47A7-B7A1-55662B70B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957BDA1A-3081-45EB-A31E-3F98EC6DC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3DDA50-C794-4DC5-8297-CFDEB8DCB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FA42024A-A832-4635-9CE6-B968232CE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564D00AA-3E68-4F56-80A0-08D5DFFB6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988A711-E3E8-4172-AFE1-60E93FF10A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7A89FF34-EE34-461C-A3EF-73AC3801B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80D55E43-BE59-444D-B32B-9C0306A12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639C823F-B16B-4DF7-BA6E-0D832AAB2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E623C08-172F-41EA-90CB-59ED0D583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4C0577F-0FF9-47D5-8C6D-FC7B4CC3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0C80E9D-7909-4C52-ACAD-80FF874F9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2B9598CE-4E74-4A54-BAB8-59379D211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7188EAA-47E1-4B73-8682-C74A0421B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36900E8B-61F2-411F-B29F-A9CDC6E81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0A25598A-334A-487D-9604-4753EAE81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C8DBE472-045A-491C-AB7C-4153EE2B0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2F6DD374-5D5F-48BB-8135-8F37EE2C2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86B8A5A-00D0-4291-937B-931B3F19CD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9C10BFA-8067-495D-810E-1F4085F7B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51F94E69-8294-4AB3-A457-3BD4ACF085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D2859C5-45C5-4EE2-8272-0FA7A0235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14AFB321-1B9D-41AF-9686-8C689A3F4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5C4403F4-D893-4E4C-8DFE-E79AE6A62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BA894316-677B-4B51-AF19-0D3FAF96A7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07FDE9AD-8F5A-44B0-AC7E-30148150D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4D0E6BA-489D-4EA4-994E-225F7D078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7EDFBCCB-EC92-4860-BBDB-2EC6355FE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459DBA8E-2EB0-4C51-A161-2C595B89D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FB1BA285-9A95-49B7-A098-F38400D92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29C405E-90F5-4AB5-8B5F-3CA2F1815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F7214FFD-3321-412F-9CA5-4BC6E874F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F16C3D8-64A1-443D-92A7-EA97518A6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7E4EFAB9-436A-4B6B-A16B-8DA3F614A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037DDFC3-D7A5-443D-8417-D723296DA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53AC142-F4B4-47E8-BBEE-F7D0F8547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890AAA82-94E2-41D0-AE92-9C87195CC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FD33B856-EF4E-40FC-BDA0-9E26203D0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4AEBF58-C8A2-4D00-9AFB-B5012AEA36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270E55-4211-4529-BDC3-29B80BDF5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16DD7E91-EFBB-4DD7-B30F-4A13C20BE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96260F31-66FB-4E2C-801E-701C2B859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5FEE1C9-3961-4400-AD3E-B5AD93A47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34E1BE05-269F-4A13-99FE-2A973A0E77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2D591FBD-65C6-46C4-AF19-875D652DC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85F7E635-CB45-4346-BBFB-10FF0576A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3BDAC885-F0B3-4D66-8587-438465298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3427A7E1-71C9-42CC-9CAF-53642DC4D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20BF60C4-2E5D-473E-96B6-D22BB8536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C4703732-1088-4448-ACC0-D8BD901B2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777D706-23BF-4962-98D3-D5AE7DF4E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783FF777-4C59-44D0-9441-2B40E0A70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2037F33C-65F4-44B6-9CB2-D32D1552C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73BA403-F3FD-4D76-A516-5698375D6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AF0D29B-415A-4327-A4B4-B5DC8F0AC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374A9388-F55E-4F94-817D-5BFF0B59E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0C52183-F223-4E0A-B713-C91589CEB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6BEE030-DC6B-4CB1-A01B-95CC82552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2D41CF67-37BB-443C-85CF-2A05174FD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65A449CF-396F-45B8-B268-6824A4E89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9C20A7EF-7013-4D6C-ADD8-868A931DF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F787692C-3BA9-4D4D-82F8-E497797AA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A6D539D6-A55E-40F5-83AC-A77340524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D4D7922F-CA55-4202-B99F-ED303E7044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4120C846-A602-4B6C-9C07-11D2B0F8A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4B5D527-4684-45F5-84CE-73642492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FF31CF21-8169-4D45-A115-9CF8D371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DA8762B9-9CD8-4676-93F5-6C9358A94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A183E80A-70D1-4F52-A92D-D396648CCB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3FBB0F7-E17E-4890-9B66-3625BA146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08E7BF1-2D4D-44AB-A5CC-0ED91B846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4B468C4E-6F63-4172-AE1F-8965744DB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74C7149-F567-4D55-8F48-511DCF3A8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54A551FA-7E10-4D28-9A10-B9A06C0780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D04F3C0-CE2C-4B8D-A5BD-0E994FD8D9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D2EA9230-DD52-48A9-B268-56744EA50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43A05F5-A8CF-4D01-AF12-95D1ECAE4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1F47C6BC-BD1A-4291-B018-05E5A72E4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E5B89844-FD17-4048-A3F5-35E390C6E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B5593F34-8B0E-4D34-9781-B594E2F5D7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4428E4BB-2263-4D19-8254-C9B54B85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2366216E-6EA2-4872-8370-C5EC22520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D66F8E3F-BF33-4F99-A1F0-EB5885BF2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EB506747-ED9D-43EA-BD67-DF7971849E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C803CE8-FFF7-40EA-AF62-102724C32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7EF6FFCA-06CC-4395-AEB0-425719A42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0D95F285-AAC0-4F32-8665-2677878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DFCCA2E-BF12-4D26-A5A4-A03387546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ABEAC60-6AC3-4D6A-95F9-2E79F6BE00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FA6015B7-49FE-4729-B2F4-585F0F305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D611DEB1-76FE-4625-9449-88E52D15F4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97F031C1-1AA7-4CA7-ADD3-E0577626E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96F5D0CB-22E6-4536-8403-F42527F31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A32718AB-7401-4F66-9C77-E06C3CF7C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85B6B5F1-D1E4-45A3-8117-348D02D2A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34869FD-184C-42DB-B9DA-293DB67E5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A781504F-CAFD-4201-B288-8B4A809B43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D9FC8348-2BA6-4631-8AA7-D63CD898C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1AF95A2-64EA-45E2-A43B-1EBD56910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CFC80050-240D-434A-BFCB-DE4DA4FAF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61B6141-0EC9-94F8-2804-9738E507C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1976" y="3082023"/>
            <a:ext cx="4974771" cy="4351338"/>
          </a:xfrm>
        </p:spPr>
        <p:txBody>
          <a:bodyPr>
            <a:normAutofit/>
          </a:bodyPr>
          <a:lstStyle/>
          <a:p>
            <a:r>
              <a:rPr lang="hu-HU" err="1">
                <a:solidFill>
                  <a:schemeClr val="bg1"/>
                </a:solidFill>
              </a:rPr>
              <a:t>Collisions</a:t>
            </a:r>
            <a:r>
              <a:rPr lang="hu-HU">
                <a:solidFill>
                  <a:schemeClr val="bg1"/>
                </a:solidFill>
              </a:rPr>
              <a:t> in 2024 in </a:t>
            </a:r>
            <a:r>
              <a:rPr lang="hu-HU" err="1">
                <a:solidFill>
                  <a:schemeClr val="bg1"/>
                </a:solidFill>
              </a:rPr>
              <a:t>the</a:t>
            </a:r>
            <a:r>
              <a:rPr lang="hu-HU">
                <a:solidFill>
                  <a:schemeClr val="bg1"/>
                </a:solidFill>
              </a:rPr>
              <a:t> UK</a:t>
            </a:r>
          </a:p>
          <a:p>
            <a:r>
              <a:rPr lang="hu-HU" err="1">
                <a:solidFill>
                  <a:schemeClr val="bg1"/>
                </a:solidFill>
              </a:rPr>
              <a:t>Dependent</a:t>
            </a:r>
            <a:r>
              <a:rPr lang="hu-HU">
                <a:solidFill>
                  <a:schemeClr val="bg1"/>
                </a:solidFill>
              </a:rPr>
              <a:t> </a:t>
            </a:r>
            <a:r>
              <a:rPr lang="hu-HU" err="1">
                <a:solidFill>
                  <a:schemeClr val="bg1"/>
                </a:solidFill>
              </a:rPr>
              <a:t>variable</a:t>
            </a:r>
            <a:r>
              <a:rPr lang="hu-HU">
                <a:solidFill>
                  <a:schemeClr val="bg1"/>
                </a:solidFill>
              </a:rPr>
              <a:t>: </a:t>
            </a:r>
            <a:r>
              <a:rPr lang="hu-HU" err="1">
                <a:solidFill>
                  <a:schemeClr val="bg1"/>
                </a:solidFill>
              </a:rPr>
              <a:t>Survival</a:t>
            </a:r>
            <a:endParaRPr lang="hu-HU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hu-HU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hu-HU">
              <a:solidFill>
                <a:schemeClr val="bg1"/>
              </a:solidFill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607FBDB-B17F-C196-BCEB-A3AA7367C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8359"/>
            <a:ext cx="12192000" cy="6649641"/>
          </a:xfrm>
          <a:prstGeom prst="rect">
            <a:avLst/>
          </a:prstGeom>
        </p:spPr>
      </p:pic>
      <p:sp>
        <p:nvSpPr>
          <p:cNvPr id="6" name="Ellipszis 5">
            <a:extLst>
              <a:ext uri="{FF2B5EF4-FFF2-40B4-BE49-F238E27FC236}">
                <a16:creationId xmlns:a16="http://schemas.microsoft.com/office/drawing/2014/main" id="{783115D5-0AE3-0BB1-7D83-C12E525FA43F}"/>
              </a:ext>
            </a:extLst>
          </p:cNvPr>
          <p:cNvSpPr/>
          <p:nvPr/>
        </p:nvSpPr>
        <p:spPr>
          <a:xfrm>
            <a:off x="8427207" y="3937514"/>
            <a:ext cx="2336658" cy="2336658"/>
          </a:xfrm>
          <a:prstGeom prst="ellipse">
            <a:avLst/>
          </a:prstGeom>
          <a:solidFill>
            <a:srgbClr val="8E0A0A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sz="2000" b="1" err="1"/>
              <a:t>Survival</a:t>
            </a:r>
            <a:r>
              <a:rPr lang="hu-HU" sz="2000" b="1"/>
              <a:t>:</a:t>
            </a:r>
          </a:p>
          <a:p>
            <a:pPr algn="ctr"/>
            <a:r>
              <a:rPr lang="hu-HU" sz="2000" b="1" err="1"/>
              <a:t>Fatal</a:t>
            </a:r>
            <a:r>
              <a:rPr lang="hu-HU" sz="2000" b="1"/>
              <a:t>: 1</a:t>
            </a:r>
          </a:p>
          <a:p>
            <a:pPr algn="ctr"/>
            <a:r>
              <a:rPr lang="hu-HU" sz="2000" b="1"/>
              <a:t>Non-</a:t>
            </a:r>
            <a:r>
              <a:rPr lang="hu-HU" sz="2000" b="1" err="1"/>
              <a:t>fatal</a:t>
            </a:r>
            <a:r>
              <a:rPr lang="hu-HU" sz="2000" b="1"/>
              <a:t>: 0</a:t>
            </a:r>
          </a:p>
        </p:txBody>
      </p:sp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CCFE88E6-BAA4-9449-E617-CFD71453EACC}"/>
              </a:ext>
            </a:extLst>
          </p:cNvPr>
          <p:cNvSpPr/>
          <p:nvPr/>
        </p:nvSpPr>
        <p:spPr>
          <a:xfrm>
            <a:off x="846535" y="421588"/>
            <a:ext cx="3551191" cy="914400"/>
          </a:xfrm>
          <a:prstGeom prst="roundRect">
            <a:avLst/>
          </a:prstGeom>
          <a:solidFill>
            <a:srgbClr val="11304F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hu-HU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Source</a:t>
            </a:r>
            <a:r>
              <a:rPr lang="hu-HU" b="1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hu-HU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Road</a:t>
            </a:r>
            <a:r>
              <a:rPr lang="hu-HU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safety</a:t>
            </a:r>
            <a:r>
              <a:rPr lang="hu-HU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statistics</a:t>
            </a:r>
            <a:r>
              <a:rPr lang="hu-HU" b="1">
                <a:latin typeface="Times New Roman" panose="02020603050405020304" pitchFamily="18" charset="0"/>
                <a:cs typeface="Times New Roman" panose="02020603050405020304" pitchFamily="18" charset="0"/>
              </a:rPr>
              <a:t> (Gov.uk)</a:t>
            </a:r>
          </a:p>
        </p:txBody>
      </p:sp>
    </p:spTree>
    <p:extLst>
      <p:ext uri="{BB962C8B-B14F-4D97-AF65-F5344CB8AC3E}">
        <p14:creationId xmlns:p14="http://schemas.microsoft.com/office/powerpoint/2010/main" val="1148870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7E2AA3-5E4D-A710-761B-CF2E5953F4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olorful squares on a black background&#10;&#10;AI-generated content may be incorrect.">
            <a:extLst>
              <a:ext uri="{FF2B5EF4-FFF2-40B4-BE49-F238E27FC236}">
                <a16:creationId xmlns:a16="http://schemas.microsoft.com/office/drawing/2014/main" id="{EDAAFC30-8036-3BCC-7DCC-714D7D6D7E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072196"/>
            <a:ext cx="12192000" cy="54284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D2CF92-1357-4DAD-A1E1-8B23E74D2210}"/>
              </a:ext>
            </a:extLst>
          </p:cNvPr>
          <p:cNvSpPr txBox="1"/>
          <p:nvPr/>
        </p:nvSpPr>
        <p:spPr>
          <a:xfrm>
            <a:off x="994371" y="950468"/>
            <a:ext cx="2443792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err="1"/>
              <a:t>Basline</a:t>
            </a:r>
            <a:r>
              <a:rPr lang="en-US" sz="2800"/>
              <a:t> Models</a:t>
            </a:r>
            <a:endParaRPr lang="en-US"/>
          </a:p>
          <a:p>
            <a:pPr algn="ctr"/>
            <a:endParaRPr lang="en-US" sz="28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B38C9B-444B-4674-3F3C-3665466ABCE1}"/>
              </a:ext>
            </a:extLst>
          </p:cNvPr>
          <p:cNvSpPr txBox="1"/>
          <p:nvPr/>
        </p:nvSpPr>
        <p:spPr>
          <a:xfrm>
            <a:off x="4871804" y="950467"/>
            <a:ext cx="2443792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/>
              <a:t>Lasso Logistic Regression</a:t>
            </a:r>
            <a:endParaRPr lang="en-US"/>
          </a:p>
          <a:p>
            <a:pPr algn="ctr"/>
            <a:endParaRPr lang="en-US" sz="2800"/>
          </a:p>
          <a:p>
            <a:pPr algn="ctr"/>
            <a:endParaRPr lang="en-US" sz="28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6DBF44-56DD-C66D-A11D-D9F25FC5195C}"/>
              </a:ext>
            </a:extLst>
          </p:cNvPr>
          <p:cNvSpPr txBox="1"/>
          <p:nvPr/>
        </p:nvSpPr>
        <p:spPr>
          <a:xfrm>
            <a:off x="8742495" y="950468"/>
            <a:ext cx="2443792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/>
              <a:t>Random Forest</a:t>
            </a:r>
            <a:endParaRPr lang="en-US"/>
          </a:p>
          <a:p>
            <a:pPr algn="ctr"/>
            <a:endParaRPr lang="en-US" sz="28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C6780A-4C4B-18DF-0EBF-0C73D60AD60D}"/>
              </a:ext>
            </a:extLst>
          </p:cNvPr>
          <p:cNvSpPr txBox="1"/>
          <p:nvPr/>
        </p:nvSpPr>
        <p:spPr>
          <a:xfrm>
            <a:off x="337074" y="168537"/>
            <a:ext cx="369097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 b="1">
                <a:solidFill>
                  <a:schemeClr val="bg1"/>
                </a:solidFill>
              </a:rPr>
              <a:t>Methodology</a:t>
            </a:r>
          </a:p>
        </p:txBody>
      </p:sp>
      <p:sp>
        <p:nvSpPr>
          <p:cNvPr id="4" name="Tartalom helye 2">
            <a:extLst>
              <a:ext uri="{FF2B5EF4-FFF2-40B4-BE49-F238E27FC236}">
                <a16:creationId xmlns:a16="http://schemas.microsoft.com/office/drawing/2014/main" id="{0772E188-D981-C587-5EA3-4A3A4B3A6E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7434" y="3427231"/>
            <a:ext cx="5995191" cy="2766070"/>
          </a:xfrm>
          <a:solidFill>
            <a:srgbClr val="FF0033"/>
          </a:solidFill>
          <a:ln w="28575">
            <a:solidFill>
              <a:srgbClr val="050E17"/>
            </a:solidFill>
          </a:ln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hu-HU" b="1" err="1">
                <a:latin typeface="Times New Roman"/>
                <a:cs typeface="Times New Roman"/>
              </a:rPr>
              <a:t>Baseline</a:t>
            </a:r>
            <a:r>
              <a:rPr lang="hu-HU" b="1">
                <a:latin typeface="Times New Roman"/>
                <a:cs typeface="Times New Roman"/>
              </a:rPr>
              <a:t> </a:t>
            </a:r>
            <a:r>
              <a:rPr lang="hu-HU" b="1" err="1">
                <a:latin typeface="Times New Roman"/>
                <a:cs typeface="Times New Roman"/>
              </a:rPr>
              <a:t>models</a:t>
            </a:r>
            <a:endParaRPr lang="hu-HU">
              <a:latin typeface="Times New Roman"/>
              <a:cs typeface="Times New Roman"/>
            </a:endParaRPr>
          </a:p>
          <a:p>
            <a:pPr marL="457200" indent="-457200"/>
            <a:r>
              <a:rPr lang="hu-HU" err="1">
                <a:latin typeface="Times New Roman"/>
                <a:cs typeface="Times New Roman"/>
              </a:rPr>
              <a:t>Guess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all</a:t>
            </a:r>
            <a:r>
              <a:rPr lang="hu-HU">
                <a:latin typeface="Times New Roman"/>
                <a:cs typeface="Times New Roman"/>
              </a:rPr>
              <a:t> </a:t>
            </a:r>
            <a:r>
              <a:rPr lang="hu-HU" err="1">
                <a:latin typeface="Times New Roman"/>
                <a:cs typeface="Times New Roman"/>
              </a:rPr>
              <a:t>injuries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to</a:t>
            </a:r>
            <a:r>
              <a:rPr lang="hu-HU">
                <a:latin typeface="Times New Roman"/>
                <a:cs typeface="Times New Roman"/>
              </a:rPr>
              <a:t> be non-</a:t>
            </a:r>
            <a:r>
              <a:rPr lang="hu-HU" err="1">
                <a:latin typeface="Times New Roman"/>
                <a:cs typeface="Times New Roman"/>
              </a:rPr>
              <a:t>fatal</a:t>
            </a:r>
            <a:endParaRPr lang="hu-HU">
              <a:latin typeface="Times New Roman"/>
              <a:cs typeface="Times New Roman"/>
            </a:endParaRPr>
          </a:p>
          <a:p>
            <a:pPr marL="1028700" lvl="1" indent="-342900"/>
            <a:r>
              <a:rPr lang="hu-HU" err="1">
                <a:latin typeface="Times New Roman"/>
                <a:cs typeface="Times New Roman"/>
              </a:rPr>
              <a:t>Imbalanced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data</a:t>
            </a:r>
            <a:r>
              <a:rPr lang="hu-HU">
                <a:latin typeface="Times New Roman"/>
                <a:cs typeface="Times New Roman"/>
              </a:rPr>
              <a:t> (~1,5% </a:t>
            </a:r>
            <a:r>
              <a:rPr lang="hu-HU" err="1">
                <a:latin typeface="Times New Roman"/>
                <a:cs typeface="Times New Roman"/>
              </a:rPr>
              <a:t>fatal</a:t>
            </a:r>
            <a:r>
              <a:rPr lang="hu-HU">
                <a:latin typeface="Times New Roman"/>
                <a:cs typeface="Times New Roman"/>
              </a:rPr>
              <a:t>)</a:t>
            </a:r>
          </a:p>
          <a:p>
            <a:pPr marL="1028700" lvl="1" indent="-342900"/>
            <a:r>
              <a:rPr lang="hu-HU" err="1">
                <a:latin typeface="Times New Roman"/>
                <a:cs typeface="Times New Roman"/>
              </a:rPr>
              <a:t>This</a:t>
            </a:r>
            <a:r>
              <a:rPr lang="hu-HU">
                <a:latin typeface="Times New Roman"/>
                <a:cs typeface="Times New Roman"/>
              </a:rPr>
              <a:t>  </a:t>
            </a:r>
            <a:r>
              <a:rPr lang="hu-HU" err="1">
                <a:latin typeface="Times New Roman"/>
                <a:cs typeface="Times New Roman"/>
              </a:rPr>
              <a:t>model</a:t>
            </a:r>
            <a:r>
              <a:rPr lang="hu-HU">
                <a:latin typeface="Times New Roman"/>
                <a:cs typeface="Times New Roman"/>
              </a:rPr>
              <a:t> had ~98,5% </a:t>
            </a:r>
            <a:r>
              <a:rPr lang="hu-HU" err="1">
                <a:latin typeface="Times New Roman"/>
                <a:cs typeface="Times New Roman"/>
              </a:rPr>
              <a:t>accuracy</a:t>
            </a:r>
            <a:endParaRPr lang="hu-HU">
              <a:latin typeface="Times New Roman"/>
              <a:cs typeface="Times New Roman"/>
            </a:endParaRPr>
          </a:p>
          <a:p>
            <a:pPr marL="457200" indent="-457200"/>
            <a:r>
              <a:rPr lang="hu-HU" err="1">
                <a:latin typeface="Times New Roman"/>
                <a:cs typeface="Times New Roman"/>
              </a:rPr>
              <a:t>Guess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randomly</a:t>
            </a:r>
            <a:r>
              <a:rPr lang="hu-HU">
                <a:latin typeface="Times New Roman"/>
                <a:cs typeface="Times New Roman"/>
              </a:rPr>
              <a:t> 1,5% </a:t>
            </a:r>
            <a:r>
              <a:rPr lang="hu-HU" err="1">
                <a:latin typeface="Times New Roman"/>
                <a:cs typeface="Times New Roman"/>
              </a:rPr>
              <a:t>to</a:t>
            </a:r>
            <a:r>
              <a:rPr lang="hu-HU">
                <a:latin typeface="Times New Roman"/>
                <a:cs typeface="Times New Roman"/>
              </a:rPr>
              <a:t> be </a:t>
            </a:r>
            <a:r>
              <a:rPr lang="hu-HU" err="1">
                <a:latin typeface="Times New Roman"/>
                <a:cs typeface="Times New Roman"/>
              </a:rPr>
              <a:t>fatal</a:t>
            </a:r>
            <a:r>
              <a:rPr lang="hu-HU">
                <a:latin typeface="Times New Roman"/>
                <a:cs typeface="Times New Roman"/>
              </a:rPr>
              <a:t>, 98,5% non-</a:t>
            </a:r>
            <a:r>
              <a:rPr lang="hu-HU" err="1">
                <a:latin typeface="Times New Roman"/>
                <a:cs typeface="Times New Roman"/>
              </a:rPr>
              <a:t>fatal</a:t>
            </a:r>
            <a:endParaRPr lang="hu-HU">
              <a:latin typeface="Times New Roman"/>
              <a:cs typeface="Times New Roman"/>
            </a:endParaRPr>
          </a:p>
          <a:p>
            <a:pPr marL="1028700" lvl="1" indent="-342900"/>
            <a:r>
              <a:rPr lang="hu-HU">
                <a:latin typeface="Times New Roman"/>
                <a:cs typeface="Times New Roman"/>
              </a:rPr>
              <a:t>Almost </a:t>
            </a:r>
            <a:r>
              <a:rPr lang="hu-HU" err="1">
                <a:latin typeface="Times New Roman"/>
                <a:cs typeface="Times New Roman"/>
              </a:rPr>
              <a:t>the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exact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same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results</a:t>
            </a:r>
            <a:endParaRPr lang="hu-HU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85607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F7D6CB-0597-B932-F59C-665BD2DA96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olorful squares on a black background&#10;&#10;AI-generated content may be incorrect.">
            <a:extLst>
              <a:ext uri="{FF2B5EF4-FFF2-40B4-BE49-F238E27FC236}">
                <a16:creationId xmlns:a16="http://schemas.microsoft.com/office/drawing/2014/main" id="{B87668F7-AB9C-024D-8D8C-D68F8C6D38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072196"/>
            <a:ext cx="12192000" cy="54284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B5A7B3-E54F-2C2E-0205-B87FA9474162}"/>
              </a:ext>
            </a:extLst>
          </p:cNvPr>
          <p:cNvSpPr txBox="1"/>
          <p:nvPr/>
        </p:nvSpPr>
        <p:spPr>
          <a:xfrm>
            <a:off x="994371" y="950468"/>
            <a:ext cx="2443792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err="1"/>
              <a:t>Basline</a:t>
            </a:r>
            <a:r>
              <a:rPr lang="en-US" sz="2800"/>
              <a:t> Models</a:t>
            </a:r>
            <a:endParaRPr lang="en-US"/>
          </a:p>
          <a:p>
            <a:pPr algn="ctr"/>
            <a:endParaRPr lang="en-US" sz="28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5BCF19-3781-0226-3F5D-5A151D351B8A}"/>
              </a:ext>
            </a:extLst>
          </p:cNvPr>
          <p:cNvSpPr txBox="1"/>
          <p:nvPr/>
        </p:nvSpPr>
        <p:spPr>
          <a:xfrm>
            <a:off x="4871804" y="950467"/>
            <a:ext cx="2443792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/>
              <a:t>Lasso Logistic Regression</a:t>
            </a:r>
            <a:endParaRPr lang="en-US"/>
          </a:p>
          <a:p>
            <a:pPr algn="ctr"/>
            <a:endParaRPr lang="en-US" sz="2800"/>
          </a:p>
          <a:p>
            <a:pPr algn="ctr"/>
            <a:endParaRPr lang="en-US" sz="28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C4F9B2-B600-C476-1A02-B234FFFA7F92}"/>
              </a:ext>
            </a:extLst>
          </p:cNvPr>
          <p:cNvSpPr txBox="1"/>
          <p:nvPr/>
        </p:nvSpPr>
        <p:spPr>
          <a:xfrm>
            <a:off x="8742495" y="950468"/>
            <a:ext cx="2443792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/>
              <a:t>Random Forest</a:t>
            </a:r>
            <a:endParaRPr lang="en-US"/>
          </a:p>
          <a:p>
            <a:pPr algn="ctr"/>
            <a:endParaRPr lang="en-US" sz="28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2C9FB1-2CF4-2B74-ABDC-D1F269E39072}"/>
              </a:ext>
            </a:extLst>
          </p:cNvPr>
          <p:cNvSpPr txBox="1"/>
          <p:nvPr/>
        </p:nvSpPr>
        <p:spPr>
          <a:xfrm>
            <a:off x="337074" y="168537"/>
            <a:ext cx="369097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 b="1">
                <a:solidFill>
                  <a:schemeClr val="bg1"/>
                </a:solidFill>
              </a:rPr>
              <a:t>Methodology</a:t>
            </a:r>
          </a:p>
        </p:txBody>
      </p:sp>
      <p:sp>
        <p:nvSpPr>
          <p:cNvPr id="6" name="Tartalom helye 2">
            <a:extLst>
              <a:ext uri="{FF2B5EF4-FFF2-40B4-BE49-F238E27FC236}">
                <a16:creationId xmlns:a16="http://schemas.microsoft.com/office/drawing/2014/main" id="{F210763B-22E0-C360-CAFB-778EEA5F5B61}"/>
              </a:ext>
            </a:extLst>
          </p:cNvPr>
          <p:cNvSpPr txBox="1">
            <a:spLocks/>
          </p:cNvSpPr>
          <p:nvPr/>
        </p:nvSpPr>
        <p:spPr>
          <a:xfrm>
            <a:off x="3271527" y="3432220"/>
            <a:ext cx="5648929" cy="2941752"/>
          </a:xfrm>
          <a:prstGeom prst="rect">
            <a:avLst/>
          </a:prstGeom>
          <a:solidFill>
            <a:srgbClr val="FFD600"/>
          </a:solidFill>
          <a:ln w="28575">
            <a:solidFill>
              <a:srgbClr val="050E17"/>
            </a:solidFill>
          </a:ln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b="1">
                <a:latin typeface="Times New Roman"/>
                <a:cs typeface="Times New Roman"/>
              </a:rPr>
              <a:t>Lasso </a:t>
            </a:r>
            <a:r>
              <a:rPr lang="hu-HU" b="1" err="1">
                <a:latin typeface="Times New Roman"/>
                <a:cs typeface="Times New Roman"/>
              </a:rPr>
              <a:t>logistic</a:t>
            </a:r>
            <a:r>
              <a:rPr lang="hu-HU" b="1">
                <a:latin typeface="Times New Roman"/>
                <a:cs typeface="Times New Roman"/>
              </a:rPr>
              <a:t> </a:t>
            </a:r>
            <a:r>
              <a:rPr lang="hu-HU" b="1" err="1">
                <a:latin typeface="Times New Roman"/>
                <a:cs typeface="Times New Roman"/>
              </a:rPr>
              <a:t>regression</a:t>
            </a:r>
            <a:endParaRPr lang="hu-HU">
              <a:latin typeface="Times New Roman"/>
              <a:cs typeface="Times New Roman"/>
            </a:endParaRPr>
          </a:p>
          <a:p>
            <a:pPr marL="457200" indent="-457200"/>
            <a:r>
              <a:rPr lang="hu-HU">
                <a:latin typeface="Times New Roman"/>
                <a:cs typeface="Times New Roman"/>
              </a:rPr>
              <a:t>λ = 0.1 </a:t>
            </a:r>
            <a:r>
              <a:rPr lang="hu-HU" err="1">
                <a:latin typeface="Times New Roman"/>
                <a:cs typeface="Times New Roman"/>
              </a:rPr>
              <a:t>parameter</a:t>
            </a:r>
            <a:endParaRPr lang="hu-HU">
              <a:latin typeface="Times New Roman"/>
              <a:cs typeface="Times New Roman"/>
            </a:endParaRPr>
          </a:p>
          <a:p>
            <a:pPr marL="457200" indent="-457200"/>
            <a:r>
              <a:rPr lang="hu-HU">
                <a:latin typeface="Times New Roman"/>
                <a:cs typeface="Times New Roman"/>
              </a:rPr>
              <a:t>34 </a:t>
            </a:r>
            <a:r>
              <a:rPr lang="hu-HU" err="1">
                <a:latin typeface="Times New Roman"/>
                <a:cs typeface="Times New Roman"/>
              </a:rPr>
              <a:t>variables</a:t>
            </a:r>
            <a:endParaRPr lang="hu-HU">
              <a:latin typeface="Times New Roman"/>
              <a:cs typeface="Times New Roman"/>
            </a:endParaRPr>
          </a:p>
          <a:p>
            <a:pPr marL="457200" indent="-457200"/>
            <a:r>
              <a:rPr lang="hu-HU">
                <a:latin typeface="Times New Roman"/>
                <a:cs typeface="Times New Roman"/>
              </a:rPr>
              <a:t>86 </a:t>
            </a:r>
            <a:r>
              <a:rPr lang="hu-HU" err="1">
                <a:latin typeface="Times New Roman"/>
                <a:cs typeface="Times New Roman"/>
              </a:rPr>
              <a:t>variables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after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splitting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the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categorical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variables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into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dummies</a:t>
            </a:r>
            <a:endParaRPr lang="hu-HU">
              <a:latin typeface="Times New Roman"/>
              <a:cs typeface="Times New Roman"/>
            </a:endParaRPr>
          </a:p>
          <a:p>
            <a:pPr marL="457200" indent="-457200"/>
            <a:r>
              <a:rPr lang="hu-HU">
                <a:latin typeface="Times New Roman"/>
                <a:cs typeface="Times New Roman"/>
              </a:rPr>
              <a:t>5-fold </a:t>
            </a:r>
            <a:r>
              <a:rPr lang="hu-HU" err="1">
                <a:latin typeface="Times New Roman"/>
                <a:cs typeface="Times New Roman"/>
              </a:rPr>
              <a:t>cross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validation</a:t>
            </a:r>
            <a:endParaRPr lang="hu-HU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96475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A39B63-0E46-4F45-A8A9-FADD1866E7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olorful squares on a black background&#10;&#10;AI-generated content may be incorrect.">
            <a:extLst>
              <a:ext uri="{FF2B5EF4-FFF2-40B4-BE49-F238E27FC236}">
                <a16:creationId xmlns:a16="http://schemas.microsoft.com/office/drawing/2014/main" id="{CC7245AF-C186-8A8E-7FE3-8756C40EE3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072196"/>
            <a:ext cx="12192000" cy="54284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A995AF-7769-C367-8E5D-0A3A9DF2691F}"/>
              </a:ext>
            </a:extLst>
          </p:cNvPr>
          <p:cNvSpPr txBox="1"/>
          <p:nvPr/>
        </p:nvSpPr>
        <p:spPr>
          <a:xfrm>
            <a:off x="994371" y="950468"/>
            <a:ext cx="2443792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err="1"/>
              <a:t>Basline</a:t>
            </a:r>
            <a:r>
              <a:rPr lang="en-US" sz="2800"/>
              <a:t> Models</a:t>
            </a:r>
            <a:endParaRPr lang="en-US"/>
          </a:p>
          <a:p>
            <a:pPr algn="ctr"/>
            <a:endParaRPr lang="en-US" sz="28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515056-D7CC-1137-7DC8-279A03691785}"/>
              </a:ext>
            </a:extLst>
          </p:cNvPr>
          <p:cNvSpPr txBox="1"/>
          <p:nvPr/>
        </p:nvSpPr>
        <p:spPr>
          <a:xfrm>
            <a:off x="4871804" y="950467"/>
            <a:ext cx="2443792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/>
              <a:t>Lasso Logistic Regression</a:t>
            </a:r>
            <a:endParaRPr lang="en-US"/>
          </a:p>
          <a:p>
            <a:pPr algn="ctr"/>
            <a:endParaRPr lang="en-US" sz="2800"/>
          </a:p>
          <a:p>
            <a:pPr algn="ctr"/>
            <a:endParaRPr lang="en-US" sz="28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59D6C2-7249-DD37-E95F-255B24251246}"/>
              </a:ext>
            </a:extLst>
          </p:cNvPr>
          <p:cNvSpPr txBox="1"/>
          <p:nvPr/>
        </p:nvSpPr>
        <p:spPr>
          <a:xfrm>
            <a:off x="8742495" y="950468"/>
            <a:ext cx="2443792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/>
              <a:t>Random Forest</a:t>
            </a:r>
            <a:endParaRPr lang="en-US"/>
          </a:p>
          <a:p>
            <a:pPr algn="ctr"/>
            <a:endParaRPr lang="en-US" sz="28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CFFBB1-9DDB-CB9E-CD99-DF64A48FBFBB}"/>
              </a:ext>
            </a:extLst>
          </p:cNvPr>
          <p:cNvSpPr txBox="1"/>
          <p:nvPr/>
        </p:nvSpPr>
        <p:spPr>
          <a:xfrm>
            <a:off x="337074" y="168537"/>
            <a:ext cx="369097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 b="1">
                <a:solidFill>
                  <a:schemeClr val="bg1"/>
                </a:solidFill>
              </a:rPr>
              <a:t>Methodology</a:t>
            </a:r>
          </a:p>
        </p:txBody>
      </p:sp>
      <p:sp>
        <p:nvSpPr>
          <p:cNvPr id="6" name="Tartalom helye 2">
            <a:extLst>
              <a:ext uri="{FF2B5EF4-FFF2-40B4-BE49-F238E27FC236}">
                <a16:creationId xmlns:a16="http://schemas.microsoft.com/office/drawing/2014/main" id="{868BA3E9-93D1-ABF1-9AAC-82492A641801}"/>
              </a:ext>
            </a:extLst>
          </p:cNvPr>
          <p:cNvSpPr txBox="1">
            <a:spLocks/>
          </p:cNvSpPr>
          <p:nvPr/>
        </p:nvSpPr>
        <p:spPr>
          <a:xfrm>
            <a:off x="1007978" y="2926914"/>
            <a:ext cx="4868751" cy="3614323"/>
          </a:xfrm>
          <a:prstGeom prst="rect">
            <a:avLst/>
          </a:prstGeom>
          <a:solidFill>
            <a:srgbClr val="00C853"/>
          </a:solidFill>
          <a:ln w="28575">
            <a:solidFill>
              <a:srgbClr val="050E17"/>
            </a:solidFill>
          </a:ln>
          <a:effectLst/>
        </p:spPr>
        <p:txBody>
          <a:bodyPr vert="horz" wrap="square" lIns="91440" tIns="45720" rIns="91440" bIns="45720" rtlCol="0" anchor="t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b="1">
                <a:latin typeface="Times New Roman"/>
                <a:cs typeface="Times New Roman"/>
              </a:rPr>
              <a:t>Random </a:t>
            </a:r>
            <a:r>
              <a:rPr lang="hu-HU" b="1" err="1">
                <a:latin typeface="Times New Roman"/>
                <a:cs typeface="Times New Roman"/>
              </a:rPr>
              <a:t>forest</a:t>
            </a:r>
            <a:r>
              <a:rPr lang="hu-HU">
                <a:latin typeface="Times New Roman"/>
                <a:cs typeface="Times New Roman"/>
              </a:rPr>
              <a:t> </a:t>
            </a:r>
          </a:p>
          <a:p>
            <a:pPr indent="-457200"/>
            <a:r>
              <a:rPr lang="hu-HU">
                <a:latin typeface="Times New Roman"/>
                <a:cs typeface="Times New Roman"/>
              </a:rPr>
              <a:t>9 random </a:t>
            </a:r>
            <a:r>
              <a:rPr lang="hu-HU" err="1">
                <a:latin typeface="Times New Roman"/>
                <a:cs typeface="Times New Roman"/>
              </a:rPr>
              <a:t>forest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models</a:t>
            </a:r>
            <a:r>
              <a:rPr lang="hu-HU" sz="2400">
                <a:latin typeface="Times New Roman"/>
                <a:cs typeface="Times New Roman"/>
              </a:rPr>
              <a:t> </a:t>
            </a:r>
            <a:endParaRPr lang="en-US" sz="2400">
              <a:latin typeface="Times New Roman"/>
              <a:cs typeface="Times New Roman"/>
            </a:endParaRPr>
          </a:p>
          <a:p>
            <a:pPr marL="914400" lvl="1" indent="-342900"/>
            <a:r>
              <a:rPr lang="hu-HU">
                <a:latin typeface="Times New Roman"/>
                <a:cs typeface="Times New Roman"/>
              </a:rPr>
              <a:t>200 </a:t>
            </a:r>
            <a:r>
              <a:rPr lang="hu-HU" err="1">
                <a:latin typeface="Times New Roman"/>
                <a:cs typeface="Times New Roman"/>
              </a:rPr>
              <a:t>trees</a:t>
            </a:r>
            <a:endParaRPr lang="hu-HU">
              <a:latin typeface="Times New Roman"/>
              <a:cs typeface="Times New Roman"/>
            </a:endParaRPr>
          </a:p>
          <a:p>
            <a:pPr marL="914400" lvl="1" indent="-342900"/>
            <a:r>
              <a:rPr lang="hu-HU">
                <a:latin typeface="Times New Roman"/>
                <a:cs typeface="Times New Roman"/>
              </a:rPr>
              <a:t>Max </a:t>
            </a:r>
            <a:r>
              <a:rPr lang="hu-HU" err="1">
                <a:latin typeface="Times New Roman"/>
                <a:cs typeface="Times New Roman"/>
              </a:rPr>
              <a:t>depth</a:t>
            </a:r>
            <a:r>
              <a:rPr lang="hu-HU">
                <a:latin typeface="Times New Roman"/>
                <a:cs typeface="Times New Roman"/>
              </a:rPr>
              <a:t>: 10,20,30</a:t>
            </a:r>
          </a:p>
          <a:p>
            <a:pPr marL="914400" lvl="1" indent="-342900"/>
            <a:r>
              <a:rPr lang="hu-HU">
                <a:latin typeface="Times New Roman"/>
                <a:cs typeface="Times New Roman"/>
              </a:rPr>
              <a:t>Min </a:t>
            </a:r>
            <a:r>
              <a:rPr lang="hu-HU" err="1">
                <a:latin typeface="Times New Roman"/>
                <a:cs typeface="Times New Roman"/>
              </a:rPr>
              <a:t>leaf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size</a:t>
            </a:r>
            <a:r>
              <a:rPr lang="hu-HU">
                <a:latin typeface="Times New Roman"/>
                <a:cs typeface="Times New Roman"/>
              </a:rPr>
              <a:t>: 1,5,10</a:t>
            </a:r>
          </a:p>
          <a:p>
            <a:pPr indent="-457200"/>
            <a:r>
              <a:rPr lang="hu-HU">
                <a:latin typeface="Times New Roman"/>
                <a:cs typeface="Times New Roman"/>
              </a:rPr>
              <a:t>5-fold </a:t>
            </a:r>
            <a:r>
              <a:rPr lang="hu-HU" err="1">
                <a:latin typeface="Times New Roman"/>
                <a:cs typeface="Times New Roman"/>
              </a:rPr>
              <a:t>cross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val</a:t>
            </a:r>
            <a:r>
              <a:rPr lang="hu-HU" err="1">
                <a:ea typeface="+mn-lt"/>
                <a:cs typeface="+mn-lt"/>
              </a:rPr>
              <a:t>"</a:t>
            </a:r>
            <a:r>
              <a:rPr lang="hu-HU" err="1">
                <a:latin typeface="Times New Roman"/>
                <a:cs typeface="Times New Roman"/>
              </a:rPr>
              <a:t>idation</a:t>
            </a:r>
          </a:p>
          <a:p>
            <a:pPr marL="914400" lvl="1" indent="-342900">
              <a:buFont typeface="Arial"/>
              <a:buChar char="•"/>
            </a:pPr>
            <a:r>
              <a:rPr lang="hu-HU">
                <a:latin typeface="Times New Roman"/>
                <a:cs typeface="Times New Roman"/>
              </a:rPr>
              <a:t>80 741 ~ 20 186 </a:t>
            </a:r>
            <a:r>
              <a:rPr lang="hu-HU" err="1">
                <a:latin typeface="Times New Roman"/>
                <a:cs typeface="Times New Roman"/>
              </a:rPr>
              <a:t>observations</a:t>
            </a:r>
            <a:endParaRPr lang="hu-HU">
              <a:latin typeface="Times New Roman"/>
              <a:cs typeface="Times New Roman"/>
            </a:endParaRPr>
          </a:p>
          <a:p>
            <a:pPr marL="457200">
              <a:buFont typeface="Arial"/>
              <a:buChar char="•"/>
            </a:pPr>
            <a:endParaRPr lang="hu-HU">
              <a:latin typeface="Times New Roman"/>
              <a:cs typeface="Times New Roman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7BAEF54-A46B-1846-5856-F14A43E67571}"/>
              </a:ext>
            </a:extLst>
          </p:cNvPr>
          <p:cNvSpPr txBox="1">
            <a:spLocks/>
          </p:cNvSpPr>
          <p:nvPr/>
        </p:nvSpPr>
        <p:spPr>
          <a:xfrm>
            <a:off x="6311298" y="2912181"/>
            <a:ext cx="4870459" cy="3627862"/>
          </a:xfrm>
          <a:prstGeom prst="rect">
            <a:avLst/>
          </a:prstGeom>
          <a:solidFill>
            <a:srgbClr val="00C853"/>
          </a:solidFill>
          <a:ln w="28575">
            <a:solidFill>
              <a:srgbClr val="050E17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342900" indent="-342900">
              <a:lnSpc>
                <a:spcPct val="90000"/>
              </a:lnSpc>
              <a:spcBef>
                <a:spcPts val="500"/>
              </a:spcBef>
              <a:buFont typeface="Arial,Sans-Serif"/>
              <a:buChar char="•"/>
            </a:pPr>
            <a:r>
              <a:rPr lang="hu-HU" sz="2800" err="1">
                <a:latin typeface="Times New Roman"/>
                <a:cs typeface="Times New Roman"/>
              </a:rPr>
              <a:t>Each</a:t>
            </a:r>
            <a:r>
              <a:rPr lang="hu-HU" sz="2800">
                <a:latin typeface="Times New Roman"/>
                <a:cs typeface="Times New Roman"/>
              </a:rPr>
              <a:t> </a:t>
            </a:r>
            <a:r>
              <a:rPr lang="hu-HU" sz="2800" err="1">
                <a:latin typeface="Times New Roman"/>
                <a:cs typeface="Times New Roman"/>
              </a:rPr>
              <a:t>tree</a:t>
            </a:r>
            <a:r>
              <a:rPr lang="hu-HU" sz="2800">
                <a:latin typeface="Times New Roman"/>
                <a:cs typeface="Times New Roman"/>
              </a:rPr>
              <a:t> </a:t>
            </a:r>
            <a:r>
              <a:rPr lang="hu-HU" sz="2800" err="1">
                <a:latin typeface="Times New Roman"/>
                <a:cs typeface="Times New Roman"/>
              </a:rPr>
              <a:t>uses</a:t>
            </a:r>
            <a:r>
              <a:rPr lang="hu-HU" sz="2800">
                <a:latin typeface="Times New Roman"/>
                <a:cs typeface="Times New Roman"/>
              </a:rPr>
              <a:t> </a:t>
            </a:r>
            <a:endParaRPr lang="en-US" sz="2800">
              <a:latin typeface="Times New Roman"/>
              <a:cs typeface="Times New Roman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Font typeface="Arial,Sans-Serif"/>
              <a:buChar char="•"/>
            </a:pPr>
            <a:r>
              <a:rPr lang="hu-HU" sz="2400" err="1">
                <a:latin typeface="Times New Roman"/>
                <a:cs typeface="Times New Roman"/>
              </a:rPr>
              <a:t>Balanced</a:t>
            </a:r>
            <a:r>
              <a:rPr lang="hu-HU" sz="2400">
                <a:latin typeface="Times New Roman"/>
                <a:cs typeface="Times New Roman"/>
              </a:rPr>
              <a:t> </a:t>
            </a:r>
            <a:r>
              <a:rPr lang="hu-HU" sz="2400" err="1">
                <a:latin typeface="Times New Roman"/>
                <a:cs typeface="Times New Roman"/>
              </a:rPr>
              <a:t>sampling</a:t>
            </a:r>
            <a:r>
              <a:rPr lang="hu-HU" sz="2400">
                <a:latin typeface="Times New Roman"/>
                <a:cs typeface="Times New Roman"/>
              </a:rPr>
              <a:t> (~98,5% non </a:t>
            </a:r>
            <a:r>
              <a:rPr lang="hu-HU" sz="2400" err="1">
                <a:latin typeface="Times New Roman"/>
                <a:cs typeface="Times New Roman"/>
              </a:rPr>
              <a:t>fatal</a:t>
            </a:r>
            <a:r>
              <a:rPr lang="hu-HU" sz="2400">
                <a:latin typeface="Times New Roman"/>
                <a:cs typeface="Times New Roman"/>
              </a:rPr>
              <a:t>, 1,5% </a:t>
            </a:r>
            <a:r>
              <a:rPr lang="hu-HU" sz="2400" err="1">
                <a:latin typeface="Times New Roman"/>
                <a:cs typeface="Times New Roman"/>
              </a:rPr>
              <a:t>fatal</a:t>
            </a:r>
            <a:r>
              <a:rPr lang="hu-HU" sz="2400">
                <a:latin typeface="Times New Roman"/>
                <a:cs typeface="Times New Roman"/>
              </a:rPr>
              <a:t>)</a:t>
            </a:r>
            <a:endParaRPr lang="en-US" sz="2400">
              <a:latin typeface="Times New Roman"/>
              <a:cs typeface="Times New Roman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Font typeface="Arial,Sans-Serif"/>
              <a:buChar char="•"/>
            </a:pPr>
            <a:r>
              <a:rPr lang="hu-HU" sz="2400">
                <a:latin typeface="Times New Roman"/>
                <a:cs typeface="Times New Roman"/>
              </a:rPr>
              <a:t>6 random </a:t>
            </a:r>
            <a:r>
              <a:rPr lang="hu-HU" sz="2400" err="1">
                <a:latin typeface="Times New Roman"/>
                <a:cs typeface="Times New Roman"/>
              </a:rPr>
              <a:t>variables</a:t>
            </a:r>
            <a:r>
              <a:rPr lang="hu-HU" sz="2400">
                <a:latin typeface="Times New Roman"/>
                <a:cs typeface="Times New Roman"/>
              </a:rPr>
              <a:t> </a:t>
            </a:r>
            <a:r>
              <a:rPr lang="hu-HU" sz="2400" err="1">
                <a:latin typeface="Times New Roman"/>
                <a:cs typeface="Times New Roman"/>
              </a:rPr>
              <a:t>at</a:t>
            </a:r>
            <a:r>
              <a:rPr lang="hu-HU" sz="2400">
                <a:latin typeface="Times New Roman"/>
                <a:cs typeface="Times New Roman"/>
              </a:rPr>
              <a:t> </a:t>
            </a:r>
            <a:r>
              <a:rPr lang="hu-HU" sz="2400" err="1">
                <a:latin typeface="Times New Roman"/>
                <a:cs typeface="Times New Roman"/>
              </a:rPr>
              <a:t>each</a:t>
            </a:r>
            <a:r>
              <a:rPr lang="hu-HU" sz="2400">
                <a:latin typeface="Times New Roman"/>
                <a:cs typeface="Times New Roman"/>
              </a:rPr>
              <a:t> </a:t>
            </a:r>
            <a:r>
              <a:rPr lang="hu-HU" sz="2400" err="1">
                <a:latin typeface="Times New Roman"/>
                <a:cs typeface="Times New Roman"/>
              </a:rPr>
              <a:t>split</a:t>
            </a:r>
            <a:endParaRPr lang="hu-HU" sz="2400">
              <a:latin typeface="Times New Roman"/>
              <a:cs typeface="Times New Roman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Font typeface="Arial,Sans-Serif"/>
              <a:buChar char="•"/>
            </a:pPr>
            <a:endParaRPr lang="hu-HU" sz="2400">
              <a:latin typeface="Times New Roman"/>
              <a:cs typeface="Times New Roman"/>
            </a:endParaRPr>
          </a:p>
          <a:p>
            <a:pPr marL="342900" indent="-342900">
              <a:lnSpc>
                <a:spcPct val="90000"/>
              </a:lnSpc>
              <a:spcBef>
                <a:spcPts val="500"/>
              </a:spcBef>
              <a:buFont typeface="Arial,Sans-Serif"/>
              <a:buChar char="•"/>
            </a:pPr>
            <a:r>
              <a:rPr lang="hu-HU" sz="2800">
                <a:latin typeface="Times New Roman"/>
                <a:cs typeface="Times New Roman"/>
              </a:rPr>
              <a:t>Best Random </a:t>
            </a:r>
            <a:r>
              <a:rPr lang="hu-HU" sz="2800" err="1">
                <a:latin typeface="Times New Roman"/>
                <a:cs typeface="Times New Roman"/>
              </a:rPr>
              <a:t>forest</a:t>
            </a:r>
            <a:r>
              <a:rPr lang="hu-HU" sz="2800">
                <a:latin typeface="Times New Roman"/>
                <a:cs typeface="Times New Roman"/>
              </a:rPr>
              <a:t> </a:t>
            </a:r>
            <a:r>
              <a:rPr lang="hu-HU" sz="2800" err="1">
                <a:latin typeface="Times New Roman"/>
                <a:cs typeface="Times New Roman"/>
              </a:rPr>
              <a:t>settings</a:t>
            </a:r>
            <a:endParaRPr lang="hu-HU" sz="2800">
              <a:latin typeface="Times New Roman"/>
              <a:cs typeface="Times New Roman"/>
            </a:endParaRPr>
          </a:p>
          <a:p>
            <a:pPr marL="742950" lvl="1" indent="-342900">
              <a:lnSpc>
                <a:spcPct val="90000"/>
              </a:lnSpc>
              <a:spcBef>
                <a:spcPts val="500"/>
              </a:spcBef>
              <a:buFont typeface="Arial,Sans-Serif"/>
              <a:buChar char="•"/>
            </a:pPr>
            <a:r>
              <a:rPr lang="hu-HU" sz="2400">
                <a:latin typeface="Times New Roman"/>
                <a:cs typeface="Times New Roman"/>
              </a:rPr>
              <a:t>Max </a:t>
            </a:r>
            <a:r>
              <a:rPr lang="hu-HU" sz="2400" err="1">
                <a:latin typeface="Times New Roman"/>
                <a:cs typeface="Times New Roman"/>
              </a:rPr>
              <a:t>depth</a:t>
            </a:r>
            <a:r>
              <a:rPr lang="hu-HU" sz="2400">
                <a:latin typeface="Times New Roman"/>
                <a:cs typeface="Times New Roman"/>
              </a:rPr>
              <a:t>: 10</a:t>
            </a:r>
            <a:endParaRPr lang="en-US" sz="2400">
              <a:latin typeface="Times New Roman"/>
              <a:cs typeface="Times New Roman"/>
            </a:endParaRPr>
          </a:p>
          <a:p>
            <a:pPr marL="742950" lvl="1" indent="-342900">
              <a:lnSpc>
                <a:spcPct val="90000"/>
              </a:lnSpc>
              <a:spcBef>
                <a:spcPts val="500"/>
              </a:spcBef>
              <a:buFont typeface="Arial,Sans-Serif"/>
              <a:buChar char="•"/>
            </a:pPr>
            <a:r>
              <a:rPr lang="hu-HU" sz="2400">
                <a:latin typeface="Times New Roman"/>
                <a:cs typeface="Times New Roman"/>
              </a:rPr>
              <a:t>Min </a:t>
            </a:r>
            <a:r>
              <a:rPr lang="hu-HU" sz="2400" err="1">
                <a:latin typeface="Times New Roman"/>
                <a:cs typeface="Times New Roman"/>
              </a:rPr>
              <a:t>leaf</a:t>
            </a:r>
            <a:r>
              <a:rPr lang="hu-HU" sz="2400">
                <a:latin typeface="Times New Roman"/>
                <a:cs typeface="Times New Roman"/>
              </a:rPr>
              <a:t> </a:t>
            </a:r>
            <a:r>
              <a:rPr lang="hu-HU" sz="2400" err="1">
                <a:latin typeface="Times New Roman"/>
                <a:cs typeface="Times New Roman"/>
              </a:rPr>
              <a:t>size</a:t>
            </a:r>
            <a:r>
              <a:rPr lang="hu-HU" sz="2400">
                <a:latin typeface="Times New Roman"/>
                <a:cs typeface="Times New Roman"/>
              </a:rPr>
              <a:t>: 10</a:t>
            </a:r>
            <a:endParaRPr lang="en-US" sz="2400">
              <a:latin typeface="Times New Roman"/>
              <a:cs typeface="Times New Roman"/>
            </a:endParaRPr>
          </a:p>
          <a:p>
            <a:pPr marL="685800" indent="-285750">
              <a:buFont typeface="Arial,Sans-Serif"/>
              <a:buChar char="•"/>
            </a:pPr>
            <a:endParaRPr lang="en-US" sz="2000">
              <a:latin typeface="Aptos"/>
              <a:cs typeface="Times New Roman"/>
            </a:endParaRPr>
          </a:p>
          <a:p>
            <a:pPr marL="342900" indent="-342900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endParaRPr lang="hu-HU" sz="24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36617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33DB0-0CA3-0215-B13B-5D4E7152C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performance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DD84D3B-56C4-3E1A-AFC7-FA99A4450B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9405125"/>
              </p:ext>
            </p:extLst>
          </p:nvPr>
        </p:nvGraphicFramePr>
        <p:xfrm>
          <a:off x="2115207" y="1695493"/>
          <a:ext cx="7969112" cy="24384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992278">
                  <a:extLst>
                    <a:ext uri="{9D8B030D-6E8A-4147-A177-3AD203B41FA5}">
                      <a16:colId xmlns:a16="http://schemas.microsoft.com/office/drawing/2014/main" val="564375845"/>
                    </a:ext>
                  </a:extLst>
                </a:gridCol>
                <a:gridCol w="1992278">
                  <a:extLst>
                    <a:ext uri="{9D8B030D-6E8A-4147-A177-3AD203B41FA5}">
                      <a16:colId xmlns:a16="http://schemas.microsoft.com/office/drawing/2014/main" val="4092312010"/>
                    </a:ext>
                  </a:extLst>
                </a:gridCol>
                <a:gridCol w="1992278">
                  <a:extLst>
                    <a:ext uri="{9D8B030D-6E8A-4147-A177-3AD203B41FA5}">
                      <a16:colId xmlns:a16="http://schemas.microsoft.com/office/drawing/2014/main" val="3628050369"/>
                    </a:ext>
                  </a:extLst>
                </a:gridCol>
                <a:gridCol w="1992278">
                  <a:extLst>
                    <a:ext uri="{9D8B030D-6E8A-4147-A177-3AD203B41FA5}">
                      <a16:colId xmlns:a16="http://schemas.microsoft.com/office/drawing/2014/main" val="2476712829"/>
                    </a:ext>
                  </a:extLst>
                </a:gridCol>
              </a:tblGrid>
              <a:tr h="426982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000" b="1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Model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000" b="1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Accuracy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000" b="1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Recall (Fatal)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000" b="1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ROC AUC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4593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000" b="1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Baseline (Majority Rule)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US" sz="2000" b="1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98.5%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US" sz="2000" b="1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0.0%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US" sz="2000" b="1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0.50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31054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000" b="1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Random Forest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US" sz="2000" b="1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76.2%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US" sz="2000" b="1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60.3%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US" sz="2000" b="1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0.78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72781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000" b="1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Lasso Logistic Regression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US" sz="2000" b="1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73.5%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US" sz="2000" b="1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71.7%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US" sz="2000" b="1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0.80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69162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796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FB896-1AF8-5C00-F3CB-A996BE34D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886" y="2268"/>
            <a:ext cx="9158515" cy="1151392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Influential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3392E-AE2D-C25B-AA35-903D48806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2906" y="943202"/>
            <a:ext cx="5134583" cy="5113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Consistent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variables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accross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models</a:t>
            </a:r>
          </a:p>
          <a:p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Outstanding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variables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from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Random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forest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:</a:t>
            </a:r>
          </a:p>
          <a:p>
            <a:pPr lvl="1"/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Urban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or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rural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area</a:t>
            </a:r>
            <a:endParaRPr lang="hu-HU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Speed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limit</a:t>
            </a:r>
          </a:p>
          <a:p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Outstanding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variables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from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Logistic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regression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:</a:t>
            </a:r>
          </a:p>
          <a:p>
            <a:pPr lvl="1"/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Age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of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casulty</a:t>
            </a:r>
          </a:p>
          <a:p>
            <a:pPr lvl="1"/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Left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hand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drive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vehichle</a:t>
            </a:r>
          </a:p>
          <a:p>
            <a:pPr lvl="1"/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Speed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limit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8E6F94-E6BD-23A6-6FAE-EB76BC2D9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610" y="1054214"/>
            <a:ext cx="6112573" cy="510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7143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A30D94D-C448-E266-E8BC-F941953D31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4097040"/>
              </p:ext>
            </p:extLst>
          </p:nvPr>
        </p:nvGraphicFramePr>
        <p:xfrm>
          <a:off x="1371600" y="683623"/>
          <a:ext cx="9452338" cy="56997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51890">
                  <a:extLst>
                    <a:ext uri="{9D8B030D-6E8A-4147-A177-3AD203B41FA5}">
                      <a16:colId xmlns:a16="http://schemas.microsoft.com/office/drawing/2014/main" val="722309161"/>
                    </a:ext>
                  </a:extLst>
                </a:gridCol>
                <a:gridCol w="4134531">
                  <a:extLst>
                    <a:ext uri="{9D8B030D-6E8A-4147-A177-3AD203B41FA5}">
                      <a16:colId xmlns:a16="http://schemas.microsoft.com/office/drawing/2014/main" val="3497801967"/>
                    </a:ext>
                  </a:extLst>
                </a:gridCol>
                <a:gridCol w="4365917">
                  <a:extLst>
                    <a:ext uri="{9D8B030D-6E8A-4147-A177-3AD203B41FA5}">
                      <a16:colId xmlns:a16="http://schemas.microsoft.com/office/drawing/2014/main" val="744561725"/>
                    </a:ext>
                  </a:extLst>
                </a:gridCol>
              </a:tblGrid>
              <a:tr h="49961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>
                          <a:solidFill>
                            <a:schemeClr val="bg1"/>
                          </a:solidFill>
                          <a:effectLst/>
                        </a:rPr>
                        <a:t>Rank</a:t>
                      </a:r>
                      <a:endParaRPr lang="en-US" sz="24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400" b="1">
                          <a:solidFill>
                            <a:schemeClr val="bg1"/>
                          </a:solidFill>
                          <a:effectLst/>
                        </a:rPr>
                        <a:t>Random forest</a:t>
                      </a:r>
                      <a:endParaRPr lang="en-US" sz="2400"/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400" b="1">
                          <a:solidFill>
                            <a:schemeClr val="bg1"/>
                          </a:solidFill>
                          <a:effectLst/>
                        </a:rPr>
                        <a:t>Logistic Regression</a:t>
                      </a:r>
                      <a:endParaRPr lang="en-US" sz="2400"/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7998102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 err="1">
                          <a:solidFill>
                            <a:srgbClr val="FFC000"/>
                          </a:solidFill>
                          <a:effectLst/>
                        </a:rPr>
                        <a:t>urban_or_rural_area</a:t>
                      </a:r>
                      <a:endParaRPr lang="en-US" sz="2400">
                        <a:solidFill>
                          <a:srgbClr val="FFC000"/>
                        </a:solidFill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 err="1">
                          <a:solidFill>
                            <a:srgbClr val="FFC000"/>
                          </a:solidFill>
                          <a:effectLst/>
                        </a:rPr>
                        <a:t>mean_casualty_age_band</a:t>
                      </a:r>
                      <a:endParaRPr lang="en-US" sz="2400">
                        <a:solidFill>
                          <a:srgbClr val="FFC000"/>
                        </a:solidFill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8707844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 err="1">
                          <a:solidFill>
                            <a:srgbClr val="FFC000"/>
                          </a:solidFill>
                          <a:effectLst/>
                        </a:rPr>
                        <a:t>speed_limit</a:t>
                      </a:r>
                      <a:endParaRPr lang="en-US" sz="2400">
                        <a:solidFill>
                          <a:srgbClr val="FFC000"/>
                        </a:solidFill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err="1">
                          <a:solidFill>
                            <a:schemeClr val="bg1"/>
                          </a:solidFill>
                          <a:effectLst/>
                        </a:rPr>
                        <a:t>share_left_hand_drive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9654187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err="1">
                          <a:solidFill>
                            <a:schemeClr val="bg1"/>
                          </a:solidFill>
                          <a:effectLst/>
                        </a:rPr>
                        <a:t>police_force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 err="1">
                          <a:solidFill>
                            <a:srgbClr val="FFC000"/>
                          </a:solidFill>
                          <a:effectLst/>
                        </a:rPr>
                        <a:t>speed_limit</a:t>
                      </a:r>
                      <a:endParaRPr lang="en-US" sz="2400">
                        <a:solidFill>
                          <a:srgbClr val="FFC000"/>
                        </a:solidFill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8152319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 err="1">
                          <a:solidFill>
                            <a:srgbClr val="FFC000"/>
                          </a:solidFill>
                          <a:effectLst/>
                        </a:rPr>
                        <a:t>junction_control</a:t>
                      </a:r>
                      <a:endParaRPr lang="en-US" sz="2400">
                        <a:solidFill>
                          <a:srgbClr val="FFC000"/>
                        </a:solidFill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err="1">
                          <a:solidFill>
                            <a:schemeClr val="bg1"/>
                          </a:solidFill>
                          <a:effectLst/>
                        </a:rPr>
                        <a:t>first_road_class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1155434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err="1">
                          <a:solidFill>
                            <a:schemeClr val="bg1"/>
                          </a:solidFill>
                          <a:effectLst/>
                        </a:rPr>
                        <a:t>trunk_road_flag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 err="1">
                          <a:solidFill>
                            <a:srgbClr val="FFC000"/>
                          </a:solidFill>
                          <a:effectLst/>
                        </a:rPr>
                        <a:t>first_road_number</a:t>
                      </a:r>
                      <a:endParaRPr lang="en-US" sz="2400">
                        <a:solidFill>
                          <a:srgbClr val="FFC000"/>
                        </a:solidFill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013825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 err="1">
                          <a:solidFill>
                            <a:srgbClr val="FFC000"/>
                          </a:solidFill>
                          <a:effectLst/>
                        </a:rPr>
                        <a:t>first_road_number</a:t>
                      </a:r>
                      <a:endParaRPr lang="en-US" sz="2400">
                        <a:solidFill>
                          <a:srgbClr val="FFC000"/>
                        </a:solidFill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err="1">
                          <a:solidFill>
                            <a:schemeClr val="bg1"/>
                          </a:solidFill>
                          <a:effectLst/>
                        </a:rPr>
                        <a:t>time_band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3830043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 err="1">
                          <a:solidFill>
                            <a:srgbClr val="FFC000"/>
                          </a:solidFill>
                          <a:effectLst/>
                        </a:rPr>
                        <a:t>mean_casualty_age_band</a:t>
                      </a:r>
                      <a:endParaRPr lang="en-US" sz="2400">
                        <a:solidFill>
                          <a:srgbClr val="FFC000"/>
                        </a:solidFill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err="1">
                          <a:solidFill>
                            <a:schemeClr val="bg1"/>
                          </a:solidFill>
                          <a:effectLst/>
                        </a:rPr>
                        <a:t>max_casualty_distance_band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564301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bg1"/>
                          </a:solidFill>
                          <a:effectLst/>
                        </a:rPr>
                        <a:t>8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err="1">
                          <a:solidFill>
                            <a:schemeClr val="bg1"/>
                          </a:solidFill>
                          <a:effectLst/>
                        </a:rPr>
                        <a:t>junction_detail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err="1">
                          <a:solidFill>
                            <a:schemeClr val="bg1"/>
                          </a:solidFill>
                          <a:effectLst/>
                        </a:rPr>
                        <a:t>road_type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111017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err="1">
                          <a:solidFill>
                            <a:schemeClr val="bg1"/>
                          </a:solidFill>
                          <a:effectLst/>
                        </a:rPr>
                        <a:t>light_conditions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 err="1">
                          <a:solidFill>
                            <a:srgbClr val="FFC000"/>
                          </a:solidFill>
                          <a:effectLst/>
                        </a:rPr>
                        <a:t>urban_or_rural_area</a:t>
                      </a:r>
                      <a:endParaRPr lang="en-US" sz="2400">
                        <a:solidFill>
                          <a:srgbClr val="FFC000"/>
                        </a:solidFill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352926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err="1">
                          <a:solidFill>
                            <a:schemeClr val="bg1"/>
                          </a:solidFill>
                          <a:effectLst/>
                        </a:rPr>
                        <a:t>pedestrian_crossing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 err="1">
                          <a:solidFill>
                            <a:srgbClr val="FFC000"/>
                          </a:solidFill>
                          <a:effectLst/>
                        </a:rPr>
                        <a:t>junction_control</a:t>
                      </a:r>
                      <a:endParaRPr lang="en-US" sz="2400">
                        <a:solidFill>
                          <a:srgbClr val="FFC000"/>
                        </a:solidFill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99824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43913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1. egyéni séma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000000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5948BCD315954681E2E9AAEEF8091B" ma:contentTypeVersion="13" ma:contentTypeDescription="Create a new document." ma:contentTypeScope="" ma:versionID="ba0f0ad5c5f85cdeeb065ae9232b6a53">
  <xsd:schema xmlns:xsd="http://www.w3.org/2001/XMLSchema" xmlns:xs="http://www.w3.org/2001/XMLSchema" xmlns:p="http://schemas.microsoft.com/office/2006/metadata/properties" xmlns:ns3="76df26cd-823b-4842-8721-d65ba81bd836" xmlns:ns4="ac9c5530-a9ae-48cd-85bf-23cce08f242c" targetNamespace="http://schemas.microsoft.com/office/2006/metadata/properties" ma:root="true" ma:fieldsID="861c7930680ffd85350058ad14fa1740" ns3:_="" ns4:_="">
    <xsd:import namespace="76df26cd-823b-4842-8721-d65ba81bd836"/>
    <xsd:import namespace="ac9c5530-a9ae-48cd-85bf-23cce08f242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df26cd-823b-4842-8721-d65ba81bd8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c9c5530-a9ae-48cd-85bf-23cce08f242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76df26cd-823b-4842-8721-d65ba81bd836" xsi:nil="true"/>
  </documentManagement>
</p:properties>
</file>

<file path=customXml/itemProps1.xml><?xml version="1.0" encoding="utf-8"?>
<ds:datastoreItem xmlns:ds="http://schemas.openxmlformats.org/officeDocument/2006/customXml" ds:itemID="{9AB4A596-94C3-47F8-9AB9-5BE3FC47E797}">
  <ds:schemaRefs>
    <ds:schemaRef ds:uri="76df26cd-823b-4842-8721-d65ba81bd836"/>
    <ds:schemaRef ds:uri="ac9c5530-a9ae-48cd-85bf-23cce08f242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EBE6B69-6D52-426A-827F-F52B5F93908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40AD13-E5B6-4A6F-BC44-EFA7FD182A16}">
  <ds:schemaRefs>
    <ds:schemaRef ds:uri="http://schemas.openxmlformats.org/package/2006/metadata/core-properties"/>
    <ds:schemaRef ds:uri="http://purl.org/dc/terms/"/>
    <ds:schemaRef ds:uri="http://schemas.microsoft.com/office/2006/metadata/properties"/>
    <ds:schemaRef ds:uri="http://schemas.microsoft.com/office/2006/documentManagement/types"/>
    <ds:schemaRef ds:uri="ac9c5530-a9ae-48cd-85bf-23cce08f242c"/>
    <ds:schemaRef ds:uri="http://purl.org/dc/elements/1.1/"/>
    <ds:schemaRef ds:uri="http://schemas.microsoft.com/office/infopath/2007/PartnerControls"/>
    <ds:schemaRef ds:uri="76df26cd-823b-4842-8721-d65ba81bd836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467</Words>
  <Application>Microsoft Office PowerPoint</Application>
  <PresentationFormat>Szélesvásznú</PresentationFormat>
  <Paragraphs>129</Paragraphs>
  <Slides>12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9" baseType="lpstr">
      <vt:lpstr>Aptos</vt:lpstr>
      <vt:lpstr>Aptos Display</vt:lpstr>
      <vt:lpstr>Arial</vt:lpstr>
      <vt:lpstr>Arial,Sans-Serif</vt:lpstr>
      <vt:lpstr>Times New Roman</vt:lpstr>
      <vt:lpstr>Wingdings</vt:lpstr>
      <vt:lpstr>Office-téma</vt:lpstr>
      <vt:lpstr>Classifying collision severity</vt:lpstr>
      <vt:lpstr>Question of Life or Death</vt:lpstr>
      <vt:lpstr>Data</vt:lpstr>
      <vt:lpstr>PowerPoint-bemutató</vt:lpstr>
      <vt:lpstr>PowerPoint-bemutató</vt:lpstr>
      <vt:lpstr>PowerPoint-bemutató</vt:lpstr>
      <vt:lpstr>Model performance</vt:lpstr>
      <vt:lpstr>Influential variables</vt:lpstr>
      <vt:lpstr>PowerPoint-bemutató</vt:lpstr>
      <vt:lpstr>Takeaways</vt:lpstr>
      <vt:lpstr>Limitations</vt:lpstr>
      <vt:lpstr>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Sztreborny Attila</dc:creator>
  <cp:lastModifiedBy>Birkmayer Róbert Bendegúz</cp:lastModifiedBy>
  <cp:revision>1</cp:revision>
  <dcterms:created xsi:type="dcterms:W3CDTF">2025-12-03T14:45:01Z</dcterms:created>
  <dcterms:modified xsi:type="dcterms:W3CDTF">2025-12-07T20:30:03Z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0x0101006B5948BCD315954681E2E9AAEEF8091B</vt:lpwstr>
  </property>
</Properties>
</file>